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89" r:id="rId3"/>
    <p:sldId id="290" r:id="rId4"/>
    <p:sldId id="259" r:id="rId5"/>
    <p:sldId id="291" r:id="rId6"/>
    <p:sldId id="261" r:id="rId7"/>
    <p:sldId id="257" r:id="rId8"/>
    <p:sldId id="265" r:id="rId9"/>
    <p:sldId id="285" r:id="rId10"/>
    <p:sldId id="258" r:id="rId11"/>
    <p:sldId id="275" r:id="rId12"/>
    <p:sldId id="276" r:id="rId13"/>
    <p:sldId id="277" r:id="rId14"/>
    <p:sldId id="278" r:id="rId15"/>
    <p:sldId id="281" r:id="rId16"/>
    <p:sldId id="282" r:id="rId17"/>
    <p:sldId id="271" r:id="rId18"/>
    <p:sldId id="288" r:id="rId19"/>
    <p:sldId id="287" r:id="rId20"/>
    <p:sldId id="286" r:id="rId21"/>
    <p:sldId id="274" r:id="rId22"/>
    <p:sldId id="273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vega" initials="sv" lastIdx="0" clrIdx="0">
    <p:extLst>
      <p:ext uri="{19B8F6BF-5375-455C-9EA6-DF929625EA0E}">
        <p15:presenceInfo xmlns:p15="http://schemas.microsoft.com/office/powerpoint/2012/main" userId="sebastian ve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4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26F2B97-2843-42A7-BA5A-E40FAB219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636FF5-ADCF-4A5E-814F-A701BEE5D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69616" y="-4763"/>
            <a:ext cx="5014912" cy="6862763"/>
            <a:chOff x="2928938" y="-4763"/>
            <a:chExt cx="5014912" cy="6862763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179932C-521D-4BDB-BFBE-994FB4510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DD8E18F6-2CB8-454C-9294-FA96C0019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E8E6467F-E19D-45FE-B5BD-603B0243B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1B9B9071-8125-40B1-A90C-7D264A44F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A6D480D3-BE22-4DC3-A413-CB23F1199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08EEF6C2-5576-4EA3-90C4-DC3BDC431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5" name="Freeform 44">
            <a:extLst>
              <a:ext uri="{FF2B5EF4-FFF2-40B4-BE49-F238E27FC236}">
                <a16:creationId xmlns:a16="http://schemas.microsoft.com/office/drawing/2014/main" id="{C5EA58EE-1332-4FC7-94C2-CA70E1D92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-15835"/>
            <a:ext cx="6629183" cy="6881482"/>
          </a:xfrm>
          <a:custGeom>
            <a:avLst/>
            <a:gdLst>
              <a:gd name="connsiteX0" fmla="*/ 0 w 6629183"/>
              <a:gd name="connsiteY0" fmla="*/ 0 h 6881482"/>
              <a:gd name="connsiteX1" fmla="*/ 4715716 w 6629183"/>
              <a:gd name="connsiteY1" fmla="*/ 7368 h 6881482"/>
              <a:gd name="connsiteX2" fmla="*/ 4072249 w 6629183"/>
              <a:gd name="connsiteY2" fmla="*/ 2572768 h 6881482"/>
              <a:gd name="connsiteX3" fmla="*/ 6629183 w 6629183"/>
              <a:gd name="connsiteY3" fmla="*/ 6873835 h 6881482"/>
              <a:gd name="connsiteX4" fmla="*/ 0 w 6629183"/>
              <a:gd name="connsiteY4" fmla="*/ 6881482 h 68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9183" h="6881482">
                <a:moveTo>
                  <a:pt x="0" y="0"/>
                </a:moveTo>
                <a:lnTo>
                  <a:pt x="4715716" y="7368"/>
                </a:lnTo>
                <a:lnTo>
                  <a:pt x="4072249" y="2572768"/>
                </a:lnTo>
                <a:lnTo>
                  <a:pt x="6629183" y="6873835"/>
                </a:lnTo>
                <a:lnTo>
                  <a:pt x="0" y="6881482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24804" y="2607082"/>
            <a:ext cx="4957699" cy="3049461"/>
          </a:xfrm>
          <a:effectLst/>
        </p:spPr>
        <p:txBody>
          <a:bodyPr anchor="b"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ct val="90000"/>
              </a:lnSpc>
            </a:pPr>
            <a:r>
              <a:rPr lang="es-CO" sz="4000" b="1" spc="50" dirty="0">
                <a:ln w="0"/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TECNOLOGÍA DE LA INFORMACIÓN Y COMUNICACIÓN</a:t>
            </a:r>
            <a:br>
              <a:rPr lang="es-CO" sz="4000" b="1" spc="50" dirty="0">
                <a:ln w="0"/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4000" b="1" spc="50" dirty="0">
                <a:ln w="0"/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(TIC)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64130" y="5917361"/>
            <a:ext cx="4860485" cy="1200131"/>
          </a:xfrm>
        </p:spPr>
        <p:txBody>
          <a:bodyPr anchor="t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l"/>
            <a:r>
              <a:rPr lang="es-CO" dirty="0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JOHAN SEBASTIAN VEGA RUIZ</a:t>
            </a:r>
          </a:p>
          <a:p>
            <a:pPr algn="l"/>
            <a:r>
              <a:rPr lang="es-CO" dirty="0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YESICA LORENA CASTILLO DUARTE</a:t>
            </a:r>
          </a:p>
          <a:p>
            <a:pPr algn="l"/>
            <a:endParaRPr lang="es-CO" dirty="0">
              <a:ln w="0"/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65599F2-DEA3-4DE4-9EA3-CB751DA43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85" r="29579" b="-1"/>
          <a:stretch/>
        </p:blipFill>
        <p:spPr>
          <a:xfrm>
            <a:off x="8532599" y="-15835"/>
            <a:ext cx="3659403" cy="4602992"/>
          </a:xfrm>
          <a:custGeom>
            <a:avLst/>
            <a:gdLst>
              <a:gd name="connsiteX0" fmla="*/ 929360 w 3659403"/>
              <a:gd name="connsiteY0" fmla="*/ 0 h 4603002"/>
              <a:gd name="connsiteX1" fmla="*/ 3659403 w 3659403"/>
              <a:gd name="connsiteY1" fmla="*/ 0 h 4603002"/>
              <a:gd name="connsiteX2" fmla="*/ 3659403 w 3659403"/>
              <a:gd name="connsiteY2" fmla="*/ 4603002 h 4603002"/>
              <a:gd name="connsiteX3" fmla="*/ 0 w 3659403"/>
              <a:gd name="connsiteY3" fmla="*/ 3678455 h 460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403" h="4603002">
                <a:moveTo>
                  <a:pt x="929360" y="0"/>
                </a:moveTo>
                <a:lnTo>
                  <a:pt x="3659403" y="0"/>
                </a:lnTo>
                <a:lnTo>
                  <a:pt x="3659403" y="4603002"/>
                </a:lnTo>
                <a:lnTo>
                  <a:pt x="0" y="3678455"/>
                </a:lnTo>
                <a:close/>
              </a:path>
            </a:pathLst>
          </a:cu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4CCDBE-6449-4EE1-BC69-B48F94E7D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7" r="24221" b="2"/>
          <a:stretch/>
        </p:blipFill>
        <p:spPr>
          <a:xfrm>
            <a:off x="5082886" y="1"/>
            <a:ext cx="4379070" cy="3678455"/>
          </a:xfrm>
          <a:custGeom>
            <a:avLst/>
            <a:gdLst>
              <a:gd name="connsiteX0" fmla="*/ 709159 w 4379070"/>
              <a:gd name="connsiteY0" fmla="*/ 0 h 3678455"/>
              <a:gd name="connsiteX1" fmla="*/ 4379070 w 4379070"/>
              <a:gd name="connsiteY1" fmla="*/ 0 h 3678455"/>
              <a:gd name="connsiteX2" fmla="*/ 3449710 w 4379070"/>
              <a:gd name="connsiteY2" fmla="*/ 3678455 h 3678455"/>
              <a:gd name="connsiteX3" fmla="*/ 0 w 4379070"/>
              <a:gd name="connsiteY3" fmla="*/ 2806887 h 367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070" h="3678455">
                <a:moveTo>
                  <a:pt x="709159" y="0"/>
                </a:moveTo>
                <a:lnTo>
                  <a:pt x="4379070" y="0"/>
                </a:lnTo>
                <a:lnTo>
                  <a:pt x="3449710" y="3678455"/>
                </a:lnTo>
                <a:lnTo>
                  <a:pt x="0" y="2806887"/>
                </a:lnTo>
                <a:close/>
              </a:path>
            </a:pathLst>
          </a:cu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6F5CD8F-A0C5-4E4B-9264-73CDFD842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14" r="11334"/>
          <a:stretch/>
        </p:blipFill>
        <p:spPr>
          <a:xfrm>
            <a:off x="5080788" y="2806888"/>
            <a:ext cx="7111213" cy="4051112"/>
          </a:xfrm>
          <a:custGeom>
            <a:avLst/>
            <a:gdLst>
              <a:gd name="connsiteX0" fmla="*/ 2098 w 7111213"/>
              <a:gd name="connsiteY0" fmla="*/ 0 h 4051112"/>
              <a:gd name="connsiteX1" fmla="*/ 7111213 w 7111213"/>
              <a:gd name="connsiteY1" fmla="*/ 1796115 h 4051112"/>
              <a:gd name="connsiteX2" fmla="*/ 7111213 w 7111213"/>
              <a:gd name="connsiteY2" fmla="*/ 4051112 h 4051112"/>
              <a:gd name="connsiteX3" fmla="*/ 4355968 w 7111213"/>
              <a:gd name="connsiteY3" fmla="*/ 4051112 h 4051112"/>
              <a:gd name="connsiteX4" fmla="*/ 0 w 7111213"/>
              <a:gd name="connsiteY4" fmla="*/ 8302 h 405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1213" h="4051112">
                <a:moveTo>
                  <a:pt x="2098" y="0"/>
                </a:moveTo>
                <a:lnTo>
                  <a:pt x="7111213" y="1796115"/>
                </a:lnTo>
                <a:lnTo>
                  <a:pt x="7111213" y="4051112"/>
                </a:lnTo>
                <a:lnTo>
                  <a:pt x="4355968" y="4051112"/>
                </a:lnTo>
                <a:lnTo>
                  <a:pt x="0" y="8302"/>
                </a:lnTo>
                <a:close/>
              </a:path>
            </a:pathLst>
          </a:cu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39B86E-E3C5-45D8-BD80-0A885A71C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20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788" y="2806887"/>
            <a:ext cx="7111213" cy="17961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FFCCD8E-DB1F-4E21-911A-8DE93D7C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23" idx="0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532599" y="0"/>
            <a:ext cx="929359" cy="36784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43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A1C046F-2C2B-4272-BDC2-F3914E7C2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D2F79467-4253-4E9D-9017-0F518B9E5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ECFF534-8058-4E1C-BE97-DD56A79A8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C480B001-66CD-4227-A4CD-0B9752EF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D257003C-A1A2-4C42-B989-6379B200C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E458DFBF-78B3-4E7A-8594-9F1DB5E6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C6D9417C-DB6A-42FF-9DEA-580D4CBD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5507731-AA13-4F37-890D-645230C8E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3544398-1CDC-420C-80DE-D70B62F8E3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530" r="2681"/>
          <a:stretch/>
        </p:blipFill>
        <p:spPr>
          <a:xfrm>
            <a:off x="1" y="10"/>
            <a:ext cx="10703165" cy="6857990"/>
          </a:xfrm>
          <a:custGeom>
            <a:avLst/>
            <a:gdLst>
              <a:gd name="connsiteX0" fmla="*/ 4647051 w 10703165"/>
              <a:gd name="connsiteY0" fmla="*/ 0 h 6858000"/>
              <a:gd name="connsiteX1" fmla="*/ 6051489 w 10703165"/>
              <a:gd name="connsiteY1" fmla="*/ 0 h 6858000"/>
              <a:gd name="connsiteX2" fmla="*/ 5326969 w 10703165"/>
              <a:gd name="connsiteY2" fmla="*/ 2868733 h 6858000"/>
              <a:gd name="connsiteX3" fmla="*/ 10703165 w 10703165"/>
              <a:gd name="connsiteY3" fmla="*/ 6858000 h 6858000"/>
              <a:gd name="connsiteX4" fmla="*/ 6451772 w 10703165"/>
              <a:gd name="connsiteY4" fmla="*/ 6858000 h 6858000"/>
              <a:gd name="connsiteX5" fmla="*/ 4004432 w 10703165"/>
              <a:gd name="connsiteY5" fmla="*/ 2543518 h 6858000"/>
              <a:gd name="connsiteX6" fmla="*/ 0 w 10703165"/>
              <a:gd name="connsiteY6" fmla="*/ 0 h 6858000"/>
              <a:gd name="connsiteX7" fmla="*/ 4520696 w 10703165"/>
              <a:gd name="connsiteY7" fmla="*/ 0 h 6858000"/>
              <a:gd name="connsiteX8" fmla="*/ 3886250 w 10703165"/>
              <a:gd name="connsiteY8" fmla="*/ 2513659 h 6858000"/>
              <a:gd name="connsiteX9" fmla="*/ 5884917 w 10703165"/>
              <a:gd name="connsiteY9" fmla="*/ 6858000 h 6858000"/>
              <a:gd name="connsiteX10" fmla="*/ 0 w 10703165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03165" h="6858000">
                <a:moveTo>
                  <a:pt x="4647051" y="0"/>
                </a:moveTo>
                <a:lnTo>
                  <a:pt x="6051489" y="0"/>
                </a:lnTo>
                <a:lnTo>
                  <a:pt x="5326969" y="2868733"/>
                </a:lnTo>
                <a:lnTo>
                  <a:pt x="10703165" y="6858000"/>
                </a:lnTo>
                <a:lnTo>
                  <a:pt x="6451772" y="6858000"/>
                </a:lnTo>
                <a:lnTo>
                  <a:pt x="4004432" y="2543518"/>
                </a:lnTo>
                <a:close/>
                <a:moveTo>
                  <a:pt x="0" y="0"/>
                </a:moveTo>
                <a:lnTo>
                  <a:pt x="4520696" y="0"/>
                </a:lnTo>
                <a:lnTo>
                  <a:pt x="3886250" y="2513659"/>
                </a:lnTo>
                <a:lnTo>
                  <a:pt x="588491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F90D329-B0DD-4B62-A2B9-98C9EC8F8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69616" y="-4763"/>
            <a:ext cx="5014912" cy="6862763"/>
            <a:chOff x="2928938" y="-4763"/>
            <a:chExt cx="5014912" cy="6862763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0CA2443F-10D3-4EA2-9A73-C6463CA9D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5CA151E4-DE3D-40C8-8AAA-D51E99177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BE75C02E-B31F-44D2-8D46-2AF70A095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E252FB2-79EB-463D-9EFB-36EE5AE13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6BEE4E6C-C606-4B29-9DCD-D816229A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09BD4D9B-FA1C-49A8-8CE3-D0D20E892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8" name="Freeform 44">
            <a:extLst>
              <a:ext uri="{FF2B5EF4-FFF2-40B4-BE49-F238E27FC236}">
                <a16:creationId xmlns:a16="http://schemas.microsoft.com/office/drawing/2014/main" id="{E76A30C0-98E8-468E-8FB0-03A562AD5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-15835"/>
            <a:ext cx="6629183" cy="6881482"/>
          </a:xfrm>
          <a:custGeom>
            <a:avLst/>
            <a:gdLst>
              <a:gd name="connsiteX0" fmla="*/ 0 w 6629183"/>
              <a:gd name="connsiteY0" fmla="*/ 0 h 6881482"/>
              <a:gd name="connsiteX1" fmla="*/ 4715716 w 6629183"/>
              <a:gd name="connsiteY1" fmla="*/ 7368 h 6881482"/>
              <a:gd name="connsiteX2" fmla="*/ 4072249 w 6629183"/>
              <a:gd name="connsiteY2" fmla="*/ 2572768 h 6881482"/>
              <a:gd name="connsiteX3" fmla="*/ 6629183 w 6629183"/>
              <a:gd name="connsiteY3" fmla="*/ 6873835 h 6881482"/>
              <a:gd name="connsiteX4" fmla="*/ 0 w 6629183"/>
              <a:gd name="connsiteY4" fmla="*/ 6881482 h 68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9183" h="6881482">
                <a:moveTo>
                  <a:pt x="0" y="0"/>
                </a:moveTo>
                <a:lnTo>
                  <a:pt x="4715716" y="7368"/>
                </a:lnTo>
                <a:lnTo>
                  <a:pt x="4072249" y="2572768"/>
                </a:lnTo>
                <a:lnTo>
                  <a:pt x="6629183" y="6873835"/>
                </a:lnTo>
                <a:lnTo>
                  <a:pt x="0" y="6881482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128" y="3603702"/>
            <a:ext cx="4518867" cy="2164510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2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60007" dist="200025" dir="15000000" sy="30000" kx="-1800000" algn="bl" rotWithShape="0">
                    <a:schemeClr val="bg1">
                      <a:lumMod val="65000"/>
                      <a:alpha val="32000"/>
                    </a:schemeClr>
                  </a:outerShdw>
                </a:effectLst>
              </a:rPr>
              <a:t>INTERNET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57F1689-C97B-45C0-BEE6-65A707A61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8" r="15104" b="-1"/>
          <a:stretch/>
        </p:blipFill>
        <p:spPr>
          <a:xfrm>
            <a:off x="3886250" y="-15834"/>
            <a:ext cx="8305750" cy="6873836"/>
          </a:xfrm>
          <a:custGeom>
            <a:avLst/>
            <a:gdLst>
              <a:gd name="connsiteX0" fmla="*/ 4271103 w 8305750"/>
              <a:gd name="connsiteY0" fmla="*/ 15834 h 6873836"/>
              <a:gd name="connsiteX1" fmla="*/ 4593211 w 8305750"/>
              <a:gd name="connsiteY1" fmla="*/ 15834 h 6873836"/>
              <a:gd name="connsiteX2" fmla="*/ 3723453 w 8305750"/>
              <a:gd name="connsiteY2" fmla="*/ 3460646 h 6873836"/>
              <a:gd name="connsiteX3" fmla="*/ 8305750 w 8305750"/>
              <a:gd name="connsiteY3" fmla="*/ 6144545 h 6873836"/>
              <a:gd name="connsiteX4" fmla="*/ 8305750 w 8305750"/>
              <a:gd name="connsiteY4" fmla="*/ 6393791 h 6873836"/>
              <a:gd name="connsiteX5" fmla="*/ 3420698 w 8305750"/>
              <a:gd name="connsiteY5" fmla="*/ 3381787 h 6873836"/>
              <a:gd name="connsiteX6" fmla="*/ 2165100 w 8305750"/>
              <a:gd name="connsiteY6" fmla="*/ 15834 h 6873836"/>
              <a:gd name="connsiteX7" fmla="*/ 4191305 w 8305750"/>
              <a:gd name="connsiteY7" fmla="*/ 15834 h 6873836"/>
              <a:gd name="connsiteX8" fmla="*/ 3349119 w 8305750"/>
              <a:gd name="connsiteY8" fmla="*/ 3365364 h 6873836"/>
              <a:gd name="connsiteX9" fmla="*/ 8305750 w 8305750"/>
              <a:gd name="connsiteY9" fmla="*/ 6634032 h 6873836"/>
              <a:gd name="connsiteX10" fmla="*/ 8305750 w 8305750"/>
              <a:gd name="connsiteY10" fmla="*/ 6873834 h 6873836"/>
              <a:gd name="connsiteX11" fmla="*/ 6816912 w 8305750"/>
              <a:gd name="connsiteY11" fmla="*/ 6873834 h 6873836"/>
              <a:gd name="connsiteX12" fmla="*/ 1440379 w 8305750"/>
              <a:gd name="connsiteY12" fmla="*/ 2884315 h 6873836"/>
              <a:gd name="connsiteX13" fmla="*/ 764800 w 8305750"/>
              <a:gd name="connsiteY13" fmla="*/ 0 h 6873836"/>
              <a:gd name="connsiteX14" fmla="*/ 118181 w 8305750"/>
              <a:gd name="connsiteY14" fmla="*/ 2559352 h 6873836"/>
              <a:gd name="connsiteX15" fmla="*/ 2565521 w 8305750"/>
              <a:gd name="connsiteY15" fmla="*/ 6873836 h 6873836"/>
              <a:gd name="connsiteX16" fmla="*/ 1998667 w 8305750"/>
              <a:gd name="connsiteY16" fmla="*/ 6873836 h 6873836"/>
              <a:gd name="connsiteX17" fmla="*/ 0 w 8305750"/>
              <a:gd name="connsiteY17" fmla="*/ 2529494 h 6873836"/>
              <a:gd name="connsiteX18" fmla="*/ 638443 w 8305750"/>
              <a:gd name="connsiteY18" fmla="*/ 0 h 687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05750" h="6873836">
                <a:moveTo>
                  <a:pt x="4271103" y="15834"/>
                </a:moveTo>
                <a:lnTo>
                  <a:pt x="4593211" y="15834"/>
                </a:lnTo>
                <a:lnTo>
                  <a:pt x="3723453" y="3460646"/>
                </a:lnTo>
                <a:lnTo>
                  <a:pt x="8305750" y="6144545"/>
                </a:lnTo>
                <a:lnTo>
                  <a:pt x="8305750" y="6393791"/>
                </a:lnTo>
                <a:lnTo>
                  <a:pt x="3420698" y="3381787"/>
                </a:lnTo>
                <a:close/>
                <a:moveTo>
                  <a:pt x="2165100" y="15834"/>
                </a:moveTo>
                <a:lnTo>
                  <a:pt x="4191305" y="15834"/>
                </a:lnTo>
                <a:lnTo>
                  <a:pt x="3349119" y="3365364"/>
                </a:lnTo>
                <a:lnTo>
                  <a:pt x="8305750" y="6634032"/>
                </a:lnTo>
                <a:lnTo>
                  <a:pt x="8305750" y="6873834"/>
                </a:lnTo>
                <a:lnTo>
                  <a:pt x="6816912" y="6873834"/>
                </a:lnTo>
                <a:lnTo>
                  <a:pt x="1440379" y="2884315"/>
                </a:lnTo>
                <a:close/>
                <a:moveTo>
                  <a:pt x="764800" y="0"/>
                </a:moveTo>
                <a:lnTo>
                  <a:pt x="118181" y="2559352"/>
                </a:lnTo>
                <a:lnTo>
                  <a:pt x="2565521" y="6873836"/>
                </a:lnTo>
                <a:lnTo>
                  <a:pt x="1998667" y="6873836"/>
                </a:lnTo>
                <a:lnTo>
                  <a:pt x="0" y="2529494"/>
                </a:lnTo>
                <a:lnTo>
                  <a:pt x="638443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09DD287-19FB-4654-8BB1-1581AB3E71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29017" r="28855" b="-1"/>
          <a:stretch/>
        </p:blipFill>
        <p:spPr>
          <a:xfrm>
            <a:off x="7235369" y="-1"/>
            <a:ext cx="4956633" cy="6618198"/>
          </a:xfrm>
          <a:custGeom>
            <a:avLst/>
            <a:gdLst>
              <a:gd name="connsiteX0" fmla="*/ 3441077 w 4956633"/>
              <a:gd name="connsiteY0" fmla="*/ 1 h 6618198"/>
              <a:gd name="connsiteX1" fmla="*/ 3630157 w 4956633"/>
              <a:gd name="connsiteY1" fmla="*/ 1 h 6618198"/>
              <a:gd name="connsiteX2" fmla="*/ 2618481 w 4956633"/>
              <a:gd name="connsiteY2" fmla="*/ 4004582 h 6618198"/>
              <a:gd name="connsiteX3" fmla="*/ 4956631 w 4956633"/>
              <a:gd name="connsiteY3" fmla="*/ 5047009 h 6618198"/>
              <a:gd name="connsiteX4" fmla="*/ 4956631 w 4956633"/>
              <a:gd name="connsiteY4" fmla="*/ 5205591 h 6618198"/>
              <a:gd name="connsiteX5" fmla="*/ 2440592 w 4956633"/>
              <a:gd name="connsiteY5" fmla="*/ 3959970 h 6618198"/>
              <a:gd name="connsiteX6" fmla="*/ 1243880 w 4956633"/>
              <a:gd name="connsiteY6" fmla="*/ 1 h 6618198"/>
              <a:gd name="connsiteX7" fmla="*/ 3393921 w 4956633"/>
              <a:gd name="connsiteY7" fmla="*/ 1 h 6618198"/>
              <a:gd name="connsiteX8" fmla="*/ 2395756 w 4956633"/>
              <a:gd name="connsiteY8" fmla="*/ 3950790 h 6618198"/>
              <a:gd name="connsiteX9" fmla="*/ 2397522 w 4956633"/>
              <a:gd name="connsiteY9" fmla="*/ 3951237 h 6618198"/>
              <a:gd name="connsiteX10" fmla="*/ 4956631 w 4956633"/>
              <a:gd name="connsiteY10" fmla="*/ 5301698 h 6618198"/>
              <a:gd name="connsiteX11" fmla="*/ 4956631 w 4956633"/>
              <a:gd name="connsiteY11" fmla="*/ 6128711 h 6618198"/>
              <a:gd name="connsiteX12" fmla="*/ 373651 w 4956633"/>
              <a:gd name="connsiteY12" fmla="*/ 3444412 h 6618198"/>
              <a:gd name="connsiteX13" fmla="*/ 921985 w 4956633"/>
              <a:gd name="connsiteY13" fmla="*/ 0 h 6618198"/>
              <a:gd name="connsiteX14" fmla="*/ 71577 w 4956633"/>
              <a:gd name="connsiteY14" fmla="*/ 3365951 h 6618198"/>
              <a:gd name="connsiteX15" fmla="*/ 4956633 w 4956633"/>
              <a:gd name="connsiteY15" fmla="*/ 6377958 h 6618198"/>
              <a:gd name="connsiteX16" fmla="*/ 4956632 w 4956633"/>
              <a:gd name="connsiteY16" fmla="*/ 6618198 h 6618198"/>
              <a:gd name="connsiteX17" fmla="*/ 0 w 4956633"/>
              <a:gd name="connsiteY17" fmla="*/ 3349529 h 6618198"/>
              <a:gd name="connsiteX18" fmla="*/ 842187 w 4956633"/>
              <a:gd name="connsiteY18" fmla="*/ 0 h 661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6633" h="6618198">
                <a:moveTo>
                  <a:pt x="3441077" y="1"/>
                </a:moveTo>
                <a:lnTo>
                  <a:pt x="3630157" y="1"/>
                </a:lnTo>
                <a:lnTo>
                  <a:pt x="2618481" y="4004582"/>
                </a:lnTo>
                <a:lnTo>
                  <a:pt x="4956631" y="5047009"/>
                </a:lnTo>
                <a:lnTo>
                  <a:pt x="4956631" y="5205591"/>
                </a:lnTo>
                <a:lnTo>
                  <a:pt x="2440592" y="3959970"/>
                </a:lnTo>
                <a:close/>
                <a:moveTo>
                  <a:pt x="1243880" y="1"/>
                </a:moveTo>
                <a:lnTo>
                  <a:pt x="3393921" y="1"/>
                </a:lnTo>
                <a:lnTo>
                  <a:pt x="2395756" y="3950790"/>
                </a:lnTo>
                <a:cubicBezTo>
                  <a:pt x="2396345" y="3950939"/>
                  <a:pt x="2396934" y="3951088"/>
                  <a:pt x="2397522" y="3951237"/>
                </a:cubicBezTo>
                <a:lnTo>
                  <a:pt x="4956631" y="5301698"/>
                </a:lnTo>
                <a:lnTo>
                  <a:pt x="4956631" y="6128711"/>
                </a:lnTo>
                <a:lnTo>
                  <a:pt x="373651" y="3444412"/>
                </a:lnTo>
                <a:close/>
                <a:moveTo>
                  <a:pt x="921985" y="0"/>
                </a:moveTo>
                <a:lnTo>
                  <a:pt x="71577" y="3365951"/>
                </a:lnTo>
                <a:lnTo>
                  <a:pt x="4956633" y="6377958"/>
                </a:lnTo>
                <a:lnTo>
                  <a:pt x="4956632" y="6618198"/>
                </a:lnTo>
                <a:lnTo>
                  <a:pt x="0" y="3349529"/>
                </a:lnTo>
                <a:lnTo>
                  <a:pt x="842187" y="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84B3AE-BA03-4FCE-B325-483854A7ED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0" r="58974" b="1"/>
          <a:stretch/>
        </p:blipFill>
        <p:spPr>
          <a:xfrm>
            <a:off x="9622678" y="-15839"/>
            <a:ext cx="2560876" cy="5317531"/>
          </a:xfrm>
          <a:custGeom>
            <a:avLst/>
            <a:gdLst>
              <a:gd name="connsiteX0" fmla="*/ 1234386 w 2560876"/>
              <a:gd name="connsiteY0" fmla="*/ 15835 h 5317531"/>
              <a:gd name="connsiteX1" fmla="*/ 2560874 w 2560876"/>
              <a:gd name="connsiteY1" fmla="*/ 15835 h 5317531"/>
              <a:gd name="connsiteX2" fmla="*/ 2560874 w 2560876"/>
              <a:gd name="connsiteY2" fmla="*/ 5062841 h 5317531"/>
              <a:gd name="connsiteX3" fmla="*/ 222640 w 2560876"/>
              <a:gd name="connsiteY3" fmla="*/ 4020377 h 5317531"/>
              <a:gd name="connsiteX4" fmla="*/ 1002165 w 2560876"/>
              <a:gd name="connsiteY4" fmla="*/ 0 h 5317531"/>
              <a:gd name="connsiteX5" fmla="*/ 1049322 w 2560876"/>
              <a:gd name="connsiteY5" fmla="*/ 0 h 5317531"/>
              <a:gd name="connsiteX6" fmla="*/ 44836 w 2560876"/>
              <a:gd name="connsiteY6" fmla="*/ 3975802 h 5317531"/>
              <a:gd name="connsiteX7" fmla="*/ 2560875 w 2560876"/>
              <a:gd name="connsiteY7" fmla="*/ 5221423 h 5317531"/>
              <a:gd name="connsiteX8" fmla="*/ 2560876 w 2560876"/>
              <a:gd name="connsiteY8" fmla="*/ 5317531 h 5317531"/>
              <a:gd name="connsiteX9" fmla="*/ 1766 w 2560876"/>
              <a:gd name="connsiteY9" fmla="*/ 3967069 h 5317531"/>
              <a:gd name="connsiteX10" fmla="*/ 0 w 2560876"/>
              <a:gd name="connsiteY10" fmla="*/ 3966623 h 5317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876" h="5317531">
                <a:moveTo>
                  <a:pt x="1234386" y="15835"/>
                </a:moveTo>
                <a:lnTo>
                  <a:pt x="2560874" y="15835"/>
                </a:lnTo>
                <a:lnTo>
                  <a:pt x="2560874" y="5062841"/>
                </a:lnTo>
                <a:lnTo>
                  <a:pt x="222640" y="4020377"/>
                </a:lnTo>
                <a:close/>
                <a:moveTo>
                  <a:pt x="1002165" y="0"/>
                </a:moveTo>
                <a:lnTo>
                  <a:pt x="1049322" y="0"/>
                </a:lnTo>
                <a:lnTo>
                  <a:pt x="44836" y="3975802"/>
                </a:lnTo>
                <a:lnTo>
                  <a:pt x="2560875" y="5221423"/>
                </a:lnTo>
                <a:lnTo>
                  <a:pt x="2560876" y="5317531"/>
                </a:lnTo>
                <a:lnTo>
                  <a:pt x="1766" y="3967069"/>
                </a:lnTo>
                <a:cubicBezTo>
                  <a:pt x="1177" y="3966920"/>
                  <a:pt x="589" y="3966772"/>
                  <a:pt x="0" y="3966623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05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686317-9C96-4A02-88CE-7319FF59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08AC85-0E2A-40D6-8756-1F813147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758" y="2881697"/>
            <a:ext cx="3639183" cy="1134535"/>
          </a:xfr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6000" b="1" spc="5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ARPANET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E25B5C-98A3-47D8-A4D7-10C2E1758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FECB3374-15F5-40C2-95B4-0FCF1084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762314F-F556-4403-BAA1-AF8A3BED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02EDEF56-2F86-4867-986A-5AFB8EC0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1BE63E6-C24A-43FA-93F5-475F550AB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9639DAAA-46FE-401C-BB78-B7A9AF33C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5EFBD2C-94D5-43D0-B2FE-E390BD3F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8" name="Rounded Rectangle 16">
            <a:extLst>
              <a:ext uri="{FF2B5EF4-FFF2-40B4-BE49-F238E27FC236}">
                <a16:creationId xmlns:a16="http://schemas.microsoft.com/office/drawing/2014/main" id="{EB9A9756-A5DB-460E-A867-A2AE7783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F7C9B3-8274-4C08-BF1D-C6CA7846B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89" y="977105"/>
            <a:ext cx="4546708" cy="4546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BC09F07-4406-4FE6-B151-27780AB719C8}"/>
              </a:ext>
            </a:extLst>
          </p:cNvPr>
          <p:cNvSpPr txBox="1"/>
          <p:nvPr/>
        </p:nvSpPr>
        <p:spPr>
          <a:xfrm>
            <a:off x="6635578" y="2146300"/>
            <a:ext cx="501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218637-B916-4A2D-A2FC-20DE69D2B0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" r="52300" b="50887"/>
          <a:stretch/>
        </p:blipFill>
        <p:spPr>
          <a:xfrm>
            <a:off x="932386" y="1704827"/>
            <a:ext cx="4769746" cy="312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8160AC4A-30D1-4E01-9A8B-0051E9408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99" b="50472"/>
          <a:stretch/>
        </p:blipFill>
        <p:spPr>
          <a:xfrm>
            <a:off x="893084" y="1605715"/>
            <a:ext cx="4946858" cy="326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9E94E4C-3464-4B85-8E67-6E780C9F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10" y="2406988"/>
            <a:ext cx="4424442" cy="17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5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-0.00052 -0.2541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686317-9C96-4A02-88CE-7319FF59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08AC85-0E2A-40D6-8756-1F813147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025" y="1157215"/>
            <a:ext cx="3639183" cy="1134535"/>
          </a:xfr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6000" b="1" spc="5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ARPANET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E25B5C-98A3-47D8-A4D7-10C2E1758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FECB3374-15F5-40C2-95B4-0FCF1084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762314F-F556-4403-BAA1-AF8A3BED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02EDEF56-2F86-4867-986A-5AFB8EC0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1BE63E6-C24A-43FA-93F5-475F550AB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9639DAAA-46FE-401C-BB78-B7A9AF33C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5EFBD2C-94D5-43D0-B2FE-E390BD3F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8" name="Rounded Rectangle 16">
            <a:extLst>
              <a:ext uri="{FF2B5EF4-FFF2-40B4-BE49-F238E27FC236}">
                <a16:creationId xmlns:a16="http://schemas.microsoft.com/office/drawing/2014/main" id="{EB9A9756-A5DB-460E-A867-A2AE7783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C09F07-4406-4FE6-B151-27780AB719C8}"/>
              </a:ext>
            </a:extLst>
          </p:cNvPr>
          <p:cNvSpPr txBox="1"/>
          <p:nvPr/>
        </p:nvSpPr>
        <p:spPr>
          <a:xfrm>
            <a:off x="6635578" y="2146300"/>
            <a:ext cx="501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DC61BAA-2267-492D-9581-2A2C9F60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26" y="1537046"/>
            <a:ext cx="5143155" cy="3240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49F311-495A-4359-9694-7F39D69C4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06" y="1089340"/>
            <a:ext cx="4403433" cy="4403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CC21E24-31FA-4572-9A01-ACC14F0C5332}"/>
              </a:ext>
            </a:extLst>
          </p:cNvPr>
          <p:cNvSpPr txBox="1"/>
          <p:nvPr/>
        </p:nvSpPr>
        <p:spPr>
          <a:xfrm>
            <a:off x="9801878" y="2034359"/>
            <a:ext cx="10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MEDIA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78C93B-65F6-4E21-8D8A-C12AD54FD037}"/>
              </a:ext>
            </a:extLst>
          </p:cNvPr>
          <p:cNvSpPr txBox="1"/>
          <p:nvPr/>
        </p:nvSpPr>
        <p:spPr>
          <a:xfrm>
            <a:off x="6648454" y="3237426"/>
            <a:ext cx="422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Aharoni" panose="02010803020104030203" pitchFamily="2" charset="-79"/>
                <a:cs typeface="Aharoni" panose="02010803020104030203" pitchFamily="2" charset="-79"/>
              </a:rPr>
              <a:t>1972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952A918-45A7-4369-B375-463D840CF429}"/>
              </a:ext>
            </a:extLst>
          </p:cNvPr>
          <p:cNvSpPr txBox="1"/>
          <p:nvPr/>
        </p:nvSpPr>
        <p:spPr>
          <a:xfrm>
            <a:off x="6648454" y="3643951"/>
            <a:ext cx="422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Aharoni" panose="02010803020104030203" pitchFamily="2" charset="-79"/>
                <a:cs typeface="Aharoni" panose="02010803020104030203" pitchFamily="2" charset="-79"/>
              </a:rPr>
              <a:t>1974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41B12A4-9ECF-42AE-A057-A180B3D67A6F}"/>
              </a:ext>
            </a:extLst>
          </p:cNvPr>
          <p:cNvSpPr txBox="1"/>
          <p:nvPr/>
        </p:nvSpPr>
        <p:spPr>
          <a:xfrm>
            <a:off x="6635578" y="2810049"/>
            <a:ext cx="422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Aharoni" panose="02010803020104030203" pitchFamily="2" charset="-79"/>
                <a:cs typeface="Aharoni" panose="02010803020104030203" pitchFamily="2" charset="-79"/>
              </a:rPr>
              <a:t>1971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713FF0CD-0D9E-4EE4-AAC6-7BE58776A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581"/>
          <a:stretch/>
        </p:blipFill>
        <p:spPr>
          <a:xfrm>
            <a:off x="1836718" y="957544"/>
            <a:ext cx="2683898" cy="466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686317-9C96-4A02-88CE-7319FF59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08AC85-0E2A-40D6-8756-1F813147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025" y="1157215"/>
            <a:ext cx="3639183" cy="1134535"/>
          </a:xfr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6000" b="1" spc="5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ARPANET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E25B5C-98A3-47D8-A4D7-10C2E1758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FECB3374-15F5-40C2-95B4-0FCF1084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762314F-F556-4403-BAA1-AF8A3BED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02EDEF56-2F86-4867-986A-5AFB8EC0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1BE63E6-C24A-43FA-93F5-475F550AB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9639DAAA-46FE-401C-BB78-B7A9AF33C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5EFBD2C-94D5-43D0-B2FE-E390BD3F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8" name="Rounded Rectangle 16">
            <a:extLst>
              <a:ext uri="{FF2B5EF4-FFF2-40B4-BE49-F238E27FC236}">
                <a16:creationId xmlns:a16="http://schemas.microsoft.com/office/drawing/2014/main" id="{EB9A9756-A5DB-460E-A867-A2AE7783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C09F07-4406-4FE6-B151-27780AB719C8}"/>
              </a:ext>
            </a:extLst>
          </p:cNvPr>
          <p:cNvSpPr txBox="1"/>
          <p:nvPr/>
        </p:nvSpPr>
        <p:spPr>
          <a:xfrm>
            <a:off x="6635578" y="2146300"/>
            <a:ext cx="501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CC21E24-31FA-4572-9A01-ACC14F0C5332}"/>
              </a:ext>
            </a:extLst>
          </p:cNvPr>
          <p:cNvSpPr txBox="1"/>
          <p:nvPr/>
        </p:nvSpPr>
        <p:spPr>
          <a:xfrm>
            <a:off x="9801878" y="2034359"/>
            <a:ext cx="10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MEDIA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41B12A4-9ECF-42AE-A057-A180B3D67A6F}"/>
              </a:ext>
            </a:extLst>
          </p:cNvPr>
          <p:cNvSpPr txBox="1"/>
          <p:nvPr/>
        </p:nvSpPr>
        <p:spPr>
          <a:xfrm>
            <a:off x="6635578" y="2810049"/>
            <a:ext cx="422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Aharoni" panose="02010803020104030203" pitchFamily="2" charset="-79"/>
                <a:cs typeface="Aharoni" panose="02010803020104030203" pitchFamily="2" charset="-79"/>
              </a:rPr>
              <a:t>1975  </a:t>
            </a:r>
            <a:r>
              <a:rPr lang="es-CO" b="1" i="1" dirty="0"/>
              <a:t>William Henry Gates </a:t>
            </a:r>
            <a:r>
              <a:rPr lang="es-CO" i="1" dirty="0"/>
              <a:t>junto con </a:t>
            </a:r>
            <a:endParaRPr lang="es-CO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EF5517-D6AF-424B-8E7F-529798366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98" y="1065431"/>
            <a:ext cx="2336880" cy="29300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21AB3D-A510-4CD3-84F4-83692D924B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9" r="27365"/>
          <a:stretch/>
        </p:blipFill>
        <p:spPr>
          <a:xfrm>
            <a:off x="1104546" y="1065430"/>
            <a:ext cx="2156359" cy="2930089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5EC074A1-603C-402B-A530-74019D5BDCFF}"/>
              </a:ext>
            </a:extLst>
          </p:cNvPr>
          <p:cNvSpPr txBox="1"/>
          <p:nvPr/>
        </p:nvSpPr>
        <p:spPr>
          <a:xfrm>
            <a:off x="6933855" y="3135385"/>
            <a:ext cx="149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Paul Allen</a:t>
            </a:r>
            <a:endParaRPr lang="es-CO" b="1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1AD43203-268D-41F7-826F-2D56FDBD2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510" y="4097735"/>
            <a:ext cx="3877331" cy="151447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DB970EF-EC31-4B45-A9F7-7C9B1D14AA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395" b="12767"/>
          <a:stretch/>
        </p:blipFill>
        <p:spPr>
          <a:xfrm>
            <a:off x="1172713" y="1112404"/>
            <a:ext cx="4397570" cy="4089472"/>
          </a:xfrm>
          <a:prstGeom prst="roundRect">
            <a:avLst>
              <a:gd name="adj" fmla="val 669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5F4361F4-4495-4801-87D4-6CB65D7B6E21}"/>
              </a:ext>
            </a:extLst>
          </p:cNvPr>
          <p:cNvSpPr txBox="1"/>
          <p:nvPr/>
        </p:nvSpPr>
        <p:spPr>
          <a:xfrm>
            <a:off x="6635578" y="3429000"/>
            <a:ext cx="422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b="1" i="1" dirty="0">
                <a:latin typeface="Aharoni" panose="02010803020104030203" pitchFamily="2" charset="-79"/>
                <a:cs typeface="Aharoni" panose="02010803020104030203" pitchFamily="2" charset="-79"/>
              </a:rPr>
              <a:t>1988  </a:t>
            </a:r>
            <a:r>
              <a:rPr lang="es-CO" dirty="0"/>
              <a:t> </a:t>
            </a:r>
            <a:r>
              <a:rPr lang="es-CO" b="1" i="1" dirty="0"/>
              <a:t>Robert </a:t>
            </a:r>
            <a:r>
              <a:rPr lang="es-CO" b="1" i="1" dirty="0" err="1"/>
              <a:t>Tappan</a:t>
            </a:r>
            <a:r>
              <a:rPr lang="es-CO" b="1" i="1" dirty="0"/>
              <a:t> Morris</a:t>
            </a:r>
            <a:r>
              <a:rPr lang="es-CO" sz="2400" b="1" i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263DBE3C-4B45-416C-BCAE-3957EADFF9E3}"/>
              </a:ext>
            </a:extLst>
          </p:cNvPr>
          <p:cNvGrpSpPr/>
          <p:nvPr/>
        </p:nvGrpSpPr>
        <p:grpSpPr>
          <a:xfrm>
            <a:off x="985450" y="2371100"/>
            <a:ext cx="4762126" cy="2047936"/>
            <a:chOff x="965598" y="2141478"/>
            <a:chExt cx="4762126" cy="2047936"/>
          </a:xfrm>
        </p:grpSpPr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B3411A85-046A-47DF-87E2-58026D34E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5598" y="2141478"/>
              <a:ext cx="2017671" cy="2047936"/>
            </a:xfrm>
            <a:prstGeom prst="rect">
              <a:avLst/>
            </a:prstGeom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9244BAB3-9BA8-48C7-8EA4-2E43EE4BC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928" r="18579"/>
            <a:stretch/>
          </p:blipFill>
          <p:spPr>
            <a:xfrm>
              <a:off x="3219438" y="2141478"/>
              <a:ext cx="2508286" cy="2047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0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ACD999-13D5-4625-8971-08C2DE018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FD3B1F-6802-4B95-AE50-FEBA60C50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7" r="17530" b="-1"/>
          <a:stretch/>
        </p:blipFill>
        <p:spPr>
          <a:xfrm>
            <a:off x="20" y="10"/>
            <a:ext cx="6470908" cy="6857990"/>
          </a:xfrm>
          <a:custGeom>
            <a:avLst/>
            <a:gdLst>
              <a:gd name="connsiteX0" fmla="*/ 0 w 6470928"/>
              <a:gd name="connsiteY0" fmla="*/ 0 h 6858000"/>
              <a:gd name="connsiteX1" fmla="*/ 5180733 w 6470928"/>
              <a:gd name="connsiteY1" fmla="*/ 0 h 6858000"/>
              <a:gd name="connsiteX2" fmla="*/ 4548412 w 6470928"/>
              <a:gd name="connsiteY2" fmla="*/ 2502760 h 6858000"/>
              <a:gd name="connsiteX3" fmla="*/ 4562355 w 6470928"/>
              <a:gd name="connsiteY3" fmla="*/ 2506282 h 6858000"/>
              <a:gd name="connsiteX4" fmla="*/ 4548102 w 6470928"/>
              <a:gd name="connsiteY4" fmla="*/ 2512589 h 6858000"/>
              <a:gd name="connsiteX5" fmla="*/ 6470928 w 6470928"/>
              <a:gd name="connsiteY5" fmla="*/ 6858000 h 6858000"/>
              <a:gd name="connsiteX6" fmla="*/ 0 w 6470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928" h="6858000">
                <a:moveTo>
                  <a:pt x="0" y="0"/>
                </a:moveTo>
                <a:lnTo>
                  <a:pt x="5180733" y="0"/>
                </a:lnTo>
                <a:lnTo>
                  <a:pt x="4548412" y="2502760"/>
                </a:lnTo>
                <a:lnTo>
                  <a:pt x="4562355" y="2506282"/>
                </a:lnTo>
                <a:lnTo>
                  <a:pt x="4548102" y="2512589"/>
                </a:lnTo>
                <a:lnTo>
                  <a:pt x="647092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25082D-F1F6-4871-BD9E-5CA25CC9E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4" r="13532" b="-1"/>
          <a:stretch/>
        </p:blipFill>
        <p:spPr>
          <a:xfrm>
            <a:off x="4545660" y="10"/>
            <a:ext cx="7646340" cy="6857990"/>
          </a:xfrm>
          <a:custGeom>
            <a:avLst/>
            <a:gdLst>
              <a:gd name="connsiteX0" fmla="*/ 635077 w 7646340"/>
              <a:gd name="connsiteY0" fmla="*/ 0 h 6858000"/>
              <a:gd name="connsiteX1" fmla="*/ 7646340 w 7646340"/>
              <a:gd name="connsiteY1" fmla="*/ 0 h 6858000"/>
              <a:gd name="connsiteX2" fmla="*/ 7646340 w 7646340"/>
              <a:gd name="connsiteY2" fmla="*/ 6858000 h 6858000"/>
              <a:gd name="connsiteX3" fmla="*/ 1925271 w 7646340"/>
              <a:gd name="connsiteY3" fmla="*/ 6858000 h 6858000"/>
              <a:gd name="connsiteX4" fmla="*/ 2445 w 7646340"/>
              <a:gd name="connsiteY4" fmla="*/ 2512588 h 6858000"/>
              <a:gd name="connsiteX5" fmla="*/ 0 w 7646340"/>
              <a:gd name="connsiteY5" fmla="*/ 25136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6340" h="6858000">
                <a:moveTo>
                  <a:pt x="635077" y="0"/>
                </a:moveTo>
                <a:lnTo>
                  <a:pt x="7646340" y="0"/>
                </a:lnTo>
                <a:lnTo>
                  <a:pt x="7646340" y="6858000"/>
                </a:lnTo>
                <a:lnTo>
                  <a:pt x="1925271" y="6858000"/>
                </a:lnTo>
                <a:lnTo>
                  <a:pt x="2445" y="2512588"/>
                </a:lnTo>
                <a:lnTo>
                  <a:pt x="0" y="2513671"/>
                </a:lnTo>
                <a:close/>
              </a:path>
            </a:pathLst>
          </a:custGeom>
        </p:spPr>
      </p:pic>
      <p:sp>
        <p:nvSpPr>
          <p:cNvPr id="14" name="Freeform 8">
            <a:extLst>
              <a:ext uri="{FF2B5EF4-FFF2-40B4-BE49-F238E27FC236}">
                <a16:creationId xmlns:a16="http://schemas.microsoft.com/office/drawing/2014/main" id="{B512E719-5663-49B6-B093-E662B417E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2FF005-9DEF-4C4B-8543-ACA8DA127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1201" y="3168501"/>
            <a:ext cx="5839477" cy="2841360"/>
          </a:xfrm>
          <a:effectLst/>
        </p:spPr>
        <p:txBody>
          <a:bodyPr anchor="b">
            <a:noAutofit/>
          </a:bodyPr>
          <a:lstStyle/>
          <a:p>
            <a:pPr algn="ctr"/>
            <a:r>
              <a:rPr lang="es-CO" sz="8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parajita" panose="020B0604020202020204" pitchFamily="34" charset="0"/>
                <a:cs typeface="Aparajita" panose="020B0604020202020204" pitchFamily="34" charset="0"/>
              </a:rPr>
              <a:t>World</a:t>
            </a:r>
            <a:r>
              <a:rPr lang="es-CO" sz="8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parajita" panose="020B0604020202020204" pitchFamily="34" charset="0"/>
                <a:cs typeface="Aparajita" panose="020B0604020202020204" pitchFamily="34" charset="0"/>
              </a:rPr>
              <a:t> Wide Web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7D0B7D-36AF-417F-8C99-B1452C7E2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A325524-B5E3-4DB5-AF97-518DE9FFB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440E4BE-6F49-4FC4-9838-20C6FD714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C3F7C12-102B-499D-AB48-3B4D9E2A6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EEDF529-A27D-4971-9C72-3919B601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7BE6017-3E05-4C1C-9CEB-1CF66F05F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76C2A2B-9F98-42AE-B069-55D120D7D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4" name="Título 1">
            <a:extLst>
              <a:ext uri="{FF2B5EF4-FFF2-40B4-BE49-F238E27FC236}">
                <a16:creationId xmlns:a16="http://schemas.microsoft.com/office/drawing/2014/main" id="{C6FF6B19-FFC6-4232-BA95-2E6D74611ABB}"/>
              </a:ext>
            </a:extLst>
          </p:cNvPr>
          <p:cNvSpPr txBox="1">
            <a:spLocks/>
          </p:cNvSpPr>
          <p:nvPr/>
        </p:nvSpPr>
        <p:spPr>
          <a:xfrm>
            <a:off x="1098755" y="4859466"/>
            <a:ext cx="3239564" cy="17360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parajita" panose="020B0604020202020204" pitchFamily="34" charset="0"/>
                <a:cs typeface="Aparajita" panose="020B0604020202020204" pitchFamily="34" charset="0"/>
              </a:rPr>
              <a:t>1990</a:t>
            </a:r>
          </a:p>
        </p:txBody>
      </p:sp>
    </p:spTree>
    <p:extLst>
      <p:ext uri="{BB962C8B-B14F-4D97-AF65-F5344CB8AC3E}">
        <p14:creationId xmlns:p14="http://schemas.microsoft.com/office/powerpoint/2010/main" val="378186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B1E4F3-0B8C-4365-9B8B-9CC810AB4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668" y="876297"/>
            <a:ext cx="2812386" cy="3124201"/>
          </a:xfrm>
        </p:spPr>
        <p:txBody>
          <a:bodyPr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1991</a:t>
            </a:r>
          </a:p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1993</a:t>
            </a:r>
          </a:p>
          <a:p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3A0A71E-F061-4B46-89ED-B01FEBB3E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28" y="699957"/>
            <a:ext cx="7919439" cy="454729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4BC2F11-C57F-4D00-9EBE-325A78886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292" y="559281"/>
            <a:ext cx="6578833" cy="370059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6" name="Marcador de contenido 4">
            <a:extLst>
              <a:ext uri="{FF2B5EF4-FFF2-40B4-BE49-F238E27FC236}">
                <a16:creationId xmlns:a16="http://schemas.microsoft.com/office/drawing/2014/main" id="{5B71AAA0-256B-4650-8827-511229060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436" y="4427084"/>
            <a:ext cx="1448543" cy="115883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8842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B1E4F3-0B8C-4365-9B8B-9CC810AB4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347" y="1960522"/>
            <a:ext cx="1135626" cy="40662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1998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55B037-34FA-4D2F-A1A6-13D4C0D3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476" y="346066"/>
            <a:ext cx="1458760" cy="1458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95C1027-329F-47B4-A821-DC92E093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10" y="262751"/>
            <a:ext cx="2857500" cy="1600200"/>
          </a:xfrm>
          <a:prstGeom prst="roundRect">
            <a:avLst>
              <a:gd name="adj" fmla="val 394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A8283A4-416E-42ED-9B2D-A21444CA1B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37" t="1751" r="53980" b="67511"/>
          <a:stretch/>
        </p:blipFill>
        <p:spPr>
          <a:xfrm>
            <a:off x="1686974" y="289801"/>
            <a:ext cx="2355671" cy="1565061"/>
          </a:xfrm>
          <a:prstGeom prst="roundRect">
            <a:avLst>
              <a:gd name="adj" fmla="val 378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5074BCA-1252-47C6-8A82-42A8D83BA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822" r="50772" b="31517"/>
          <a:stretch/>
        </p:blipFill>
        <p:spPr>
          <a:xfrm>
            <a:off x="7521675" y="336873"/>
            <a:ext cx="1692876" cy="1458760"/>
          </a:xfrm>
          <a:prstGeom prst="roundRect">
            <a:avLst>
              <a:gd name="adj" fmla="val 322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40FEDA4-D897-4EA8-AD7E-3E521D511E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95" t="1554" r="11020" b="15338"/>
          <a:stretch/>
        </p:blipFill>
        <p:spPr>
          <a:xfrm>
            <a:off x="2017726" y="2723405"/>
            <a:ext cx="1401277" cy="1411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B61C7EE-8CFA-4257-AD6B-0470A7E8BC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230" r="4143" b="16343"/>
          <a:stretch/>
        </p:blipFill>
        <p:spPr>
          <a:xfrm>
            <a:off x="3983013" y="2656746"/>
            <a:ext cx="3024443" cy="154450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91517AF3-693A-41DB-B108-FC55FD01E0E1}"/>
              </a:ext>
            </a:extLst>
          </p:cNvPr>
          <p:cNvSpPr txBox="1">
            <a:spLocks/>
          </p:cNvSpPr>
          <p:nvPr/>
        </p:nvSpPr>
        <p:spPr>
          <a:xfrm>
            <a:off x="2167947" y="4290398"/>
            <a:ext cx="990977" cy="478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2005</a:t>
            </a:r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4C244000-50CA-4D66-8CC2-49393E52E54D}"/>
              </a:ext>
            </a:extLst>
          </p:cNvPr>
          <p:cNvSpPr txBox="1">
            <a:spLocks/>
          </p:cNvSpPr>
          <p:nvPr/>
        </p:nvSpPr>
        <p:spPr>
          <a:xfrm>
            <a:off x="7840659" y="1960522"/>
            <a:ext cx="1135627" cy="40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2001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8BE8A9F8-8175-45BC-9A63-FF7CADF2EE45}"/>
              </a:ext>
            </a:extLst>
          </p:cNvPr>
          <p:cNvSpPr txBox="1">
            <a:spLocks/>
          </p:cNvSpPr>
          <p:nvPr/>
        </p:nvSpPr>
        <p:spPr>
          <a:xfrm>
            <a:off x="10169308" y="1996731"/>
            <a:ext cx="1135627" cy="40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2004</a:t>
            </a:r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3079C22D-B007-4233-B28D-8451EFC2412D}"/>
              </a:ext>
            </a:extLst>
          </p:cNvPr>
          <p:cNvSpPr txBox="1">
            <a:spLocks/>
          </p:cNvSpPr>
          <p:nvPr/>
        </p:nvSpPr>
        <p:spPr>
          <a:xfrm>
            <a:off x="2208524" y="1960522"/>
            <a:ext cx="1135627" cy="40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1995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F7477331-1AB2-4ED3-AD09-39AF20BC591F}"/>
              </a:ext>
            </a:extLst>
          </p:cNvPr>
          <p:cNvSpPr txBox="1">
            <a:spLocks/>
          </p:cNvSpPr>
          <p:nvPr/>
        </p:nvSpPr>
        <p:spPr>
          <a:xfrm>
            <a:off x="4927421" y="4362602"/>
            <a:ext cx="1135628" cy="40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2006</a:t>
            </a:r>
          </a:p>
        </p:txBody>
      </p:sp>
      <p:sp>
        <p:nvSpPr>
          <p:cNvPr id="30" name="Content Placeholder 11">
            <a:extLst>
              <a:ext uri="{FF2B5EF4-FFF2-40B4-BE49-F238E27FC236}">
                <a16:creationId xmlns:a16="http://schemas.microsoft.com/office/drawing/2014/main" id="{0DBCE76A-349E-427F-B5E7-03CB10982151}"/>
              </a:ext>
            </a:extLst>
          </p:cNvPr>
          <p:cNvSpPr txBox="1">
            <a:spLocks/>
          </p:cNvSpPr>
          <p:nvPr/>
        </p:nvSpPr>
        <p:spPr>
          <a:xfrm>
            <a:off x="10145042" y="4392380"/>
            <a:ext cx="1135628" cy="40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2013</a:t>
            </a:r>
          </a:p>
        </p:txBody>
      </p:sp>
      <p:sp>
        <p:nvSpPr>
          <p:cNvPr id="31" name="Content Placeholder 11">
            <a:extLst>
              <a:ext uri="{FF2B5EF4-FFF2-40B4-BE49-F238E27FC236}">
                <a16:creationId xmlns:a16="http://schemas.microsoft.com/office/drawing/2014/main" id="{170C5339-A753-473C-ACA3-1F25707CA080}"/>
              </a:ext>
            </a:extLst>
          </p:cNvPr>
          <p:cNvSpPr txBox="1">
            <a:spLocks/>
          </p:cNvSpPr>
          <p:nvPr/>
        </p:nvSpPr>
        <p:spPr>
          <a:xfrm>
            <a:off x="7840659" y="4326499"/>
            <a:ext cx="1135628" cy="40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2010</a:t>
            </a:r>
          </a:p>
        </p:txBody>
      </p:sp>
      <p:pic>
        <p:nvPicPr>
          <p:cNvPr id="1024" name="Imagen 1023">
            <a:extLst>
              <a:ext uri="{FF2B5EF4-FFF2-40B4-BE49-F238E27FC236}">
                <a16:creationId xmlns:a16="http://schemas.microsoft.com/office/drawing/2014/main" id="{74D85A07-50C7-4138-A4FD-1D7FE34F42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339" t="9204" r="18259" b="12656"/>
          <a:stretch/>
        </p:blipFill>
        <p:spPr>
          <a:xfrm>
            <a:off x="7521675" y="2565045"/>
            <a:ext cx="1692876" cy="1565434"/>
          </a:xfrm>
          <a:prstGeom prst="roundRect">
            <a:avLst>
              <a:gd name="adj" fmla="val 220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Imagen 1026">
            <a:extLst>
              <a:ext uri="{FF2B5EF4-FFF2-40B4-BE49-F238E27FC236}">
                <a16:creationId xmlns:a16="http://schemas.microsoft.com/office/drawing/2014/main" id="{9D49DFF5-EEC7-44B5-8BF6-ACA30F2ACE4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67" t="3946" r="3451" b="4362"/>
          <a:stretch/>
        </p:blipFill>
        <p:spPr>
          <a:xfrm>
            <a:off x="9860692" y="2723405"/>
            <a:ext cx="1581543" cy="1506588"/>
          </a:xfrm>
          <a:prstGeom prst="roundRect">
            <a:avLst>
              <a:gd name="adj" fmla="val 159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9" name="CuadroTexto 1028">
            <a:extLst>
              <a:ext uri="{FF2B5EF4-FFF2-40B4-BE49-F238E27FC236}">
                <a16:creationId xmlns:a16="http://schemas.microsoft.com/office/drawing/2014/main" id="{14B5588E-A5E0-4073-B90F-9606B9C2518C}"/>
              </a:ext>
            </a:extLst>
          </p:cNvPr>
          <p:cNvSpPr txBox="1"/>
          <p:nvPr/>
        </p:nvSpPr>
        <p:spPr>
          <a:xfrm>
            <a:off x="2263282" y="4983477"/>
            <a:ext cx="2423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1.100 de usuarios</a:t>
            </a:r>
          </a:p>
        </p:txBody>
      </p:sp>
      <p:sp>
        <p:nvSpPr>
          <p:cNvPr id="1039" name="CuadroTexto 1038">
            <a:extLst>
              <a:ext uri="{FF2B5EF4-FFF2-40B4-BE49-F238E27FC236}">
                <a16:creationId xmlns:a16="http://schemas.microsoft.com/office/drawing/2014/main" id="{D00EC36E-8EBD-436F-A3A8-E07353447441}"/>
              </a:ext>
            </a:extLst>
          </p:cNvPr>
          <p:cNvSpPr txBox="1"/>
          <p:nvPr/>
        </p:nvSpPr>
        <p:spPr>
          <a:xfrm>
            <a:off x="5111794" y="4894471"/>
            <a:ext cx="2298357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68 mil millones de paginas web</a:t>
            </a:r>
          </a:p>
        </p:txBody>
      </p:sp>
      <p:sp>
        <p:nvSpPr>
          <p:cNvPr id="48" name="Content Placeholder 11">
            <a:extLst>
              <a:ext uri="{FF2B5EF4-FFF2-40B4-BE49-F238E27FC236}">
                <a16:creationId xmlns:a16="http://schemas.microsoft.com/office/drawing/2014/main" id="{77761421-6B63-4BA4-B20E-F487FBED385E}"/>
              </a:ext>
            </a:extLst>
          </p:cNvPr>
          <p:cNvSpPr txBox="1">
            <a:spLocks/>
          </p:cNvSpPr>
          <p:nvPr/>
        </p:nvSpPr>
        <p:spPr>
          <a:xfrm>
            <a:off x="5693158" y="5562995"/>
            <a:ext cx="1135628" cy="40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2008</a:t>
            </a:r>
          </a:p>
        </p:txBody>
      </p:sp>
      <p:sp>
        <p:nvSpPr>
          <p:cNvPr id="52" name="Content Placeholder 11">
            <a:extLst>
              <a:ext uri="{FF2B5EF4-FFF2-40B4-BE49-F238E27FC236}">
                <a16:creationId xmlns:a16="http://schemas.microsoft.com/office/drawing/2014/main" id="{D6E8CA10-8294-4081-AF5A-981F9520CA46}"/>
              </a:ext>
            </a:extLst>
          </p:cNvPr>
          <p:cNvSpPr txBox="1">
            <a:spLocks/>
          </p:cNvSpPr>
          <p:nvPr/>
        </p:nvSpPr>
        <p:spPr>
          <a:xfrm>
            <a:off x="2907017" y="5474042"/>
            <a:ext cx="1135628" cy="40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2006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1A62370-5CC7-4E73-B4FB-9C1BE0C2CCC1}"/>
              </a:ext>
            </a:extLst>
          </p:cNvPr>
          <p:cNvSpPr txBox="1"/>
          <p:nvPr/>
        </p:nvSpPr>
        <p:spPr>
          <a:xfrm>
            <a:off x="8063876" y="4983477"/>
            <a:ext cx="24230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1.900 de usuarios</a:t>
            </a:r>
          </a:p>
        </p:txBody>
      </p:sp>
      <p:sp>
        <p:nvSpPr>
          <p:cNvPr id="54" name="Content Placeholder 11">
            <a:extLst>
              <a:ext uri="{FF2B5EF4-FFF2-40B4-BE49-F238E27FC236}">
                <a16:creationId xmlns:a16="http://schemas.microsoft.com/office/drawing/2014/main" id="{0F30DB53-DC46-432F-A15F-7AAF9DEDB526}"/>
              </a:ext>
            </a:extLst>
          </p:cNvPr>
          <p:cNvSpPr txBox="1">
            <a:spLocks/>
          </p:cNvSpPr>
          <p:nvPr/>
        </p:nvSpPr>
        <p:spPr>
          <a:xfrm>
            <a:off x="8707611" y="5474042"/>
            <a:ext cx="1135628" cy="40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2010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2D619EE-D0CE-4A80-894D-9E406EE6D7B3}"/>
              </a:ext>
            </a:extLst>
          </p:cNvPr>
          <p:cNvSpPr txBox="1"/>
          <p:nvPr/>
        </p:nvSpPr>
        <p:spPr>
          <a:xfrm>
            <a:off x="4987052" y="5969618"/>
            <a:ext cx="242309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CO" dirty="0">
                <a:latin typeface="Arial Black" panose="020B0A04020102020204" pitchFamily="34" charset="0"/>
              </a:rPr>
              <a:t>4.480 de usuarios</a:t>
            </a:r>
          </a:p>
        </p:txBody>
      </p:sp>
      <p:sp>
        <p:nvSpPr>
          <p:cNvPr id="57" name="Content Placeholder 11">
            <a:extLst>
              <a:ext uri="{FF2B5EF4-FFF2-40B4-BE49-F238E27FC236}">
                <a16:creationId xmlns:a16="http://schemas.microsoft.com/office/drawing/2014/main" id="{719B48CA-AE6B-4C8B-9EE7-BB72A434F4D1}"/>
              </a:ext>
            </a:extLst>
          </p:cNvPr>
          <p:cNvSpPr txBox="1">
            <a:spLocks/>
          </p:cNvSpPr>
          <p:nvPr/>
        </p:nvSpPr>
        <p:spPr>
          <a:xfrm>
            <a:off x="5142649" y="6334572"/>
            <a:ext cx="1906702" cy="523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Aharoni" panose="02010803020104030203" pitchFamily="2" charset="-79"/>
                <a:cs typeface="Aharoni" panose="02010803020104030203" pitchFamily="2" charset="-79"/>
              </a:rPr>
              <a:t>Febrero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74244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  <p:bldP spid="1039" grpId="0" animBg="1"/>
      <p:bldP spid="48" grpId="0"/>
      <p:bldP spid="52" grpId="0"/>
      <p:bldP spid="53" grpId="0" animBg="1"/>
      <p:bldP spid="54" grpId="0"/>
      <p:bldP spid="55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5B298-BBF3-4025-868C-DF55E93F2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563" y="0"/>
            <a:ext cx="10018713" cy="1752599"/>
          </a:xfrm>
        </p:spPr>
        <p:txBody>
          <a:bodyPr>
            <a:normAutofit/>
          </a:bodyPr>
          <a:lstStyle/>
          <a:p>
            <a:r>
              <a:rPr lang="es-CO" dirty="0"/>
              <a:t>CELULARES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74C962-7637-4627-A1AF-09401D222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45" t="842" r="37167" b="2887"/>
          <a:stretch/>
        </p:blipFill>
        <p:spPr>
          <a:xfrm>
            <a:off x="9727096" y="2130556"/>
            <a:ext cx="1265251" cy="288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D013E1-14CC-4F33-8A48-5D4906B1B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04" t="2510" r="44941" b="6579"/>
          <a:stretch/>
        </p:blipFill>
        <p:spPr>
          <a:xfrm>
            <a:off x="1961219" y="1936384"/>
            <a:ext cx="1133196" cy="2985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51DE2C2-4A9F-4606-A631-863A67BE51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24" t="2989" r="11880" b="7280"/>
          <a:stretch/>
        </p:blipFill>
        <p:spPr>
          <a:xfrm>
            <a:off x="4865343" y="1984927"/>
            <a:ext cx="3090824" cy="288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011BD4D-33A3-4B61-97A2-F0E02ECEA3CC}"/>
              </a:ext>
            </a:extLst>
          </p:cNvPr>
          <p:cNvSpPr txBox="1"/>
          <p:nvPr/>
        </p:nvSpPr>
        <p:spPr>
          <a:xfrm>
            <a:off x="1799202" y="5148364"/>
            <a:ext cx="145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Cooper Black" panose="0208090404030B020404" pitchFamily="18" charset="0"/>
              </a:rPr>
              <a:t>Nokia 5125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E763EE-1ECA-4BF3-A8DB-2FA1BA4534A9}"/>
              </a:ext>
            </a:extLst>
          </p:cNvPr>
          <p:cNvSpPr txBox="1"/>
          <p:nvPr/>
        </p:nvSpPr>
        <p:spPr>
          <a:xfrm>
            <a:off x="5367385" y="5148364"/>
            <a:ext cx="145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Cooper Black" panose="0208090404030B020404" pitchFamily="18" charset="0"/>
              </a:rPr>
              <a:t>Nokia 2160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D8D400F-5D59-4B11-B208-AFBB05D1ED44}"/>
              </a:ext>
            </a:extLst>
          </p:cNvPr>
          <p:cNvSpPr txBox="1"/>
          <p:nvPr/>
        </p:nvSpPr>
        <p:spPr>
          <a:xfrm>
            <a:off x="9535117" y="5148364"/>
            <a:ext cx="145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Cooper Black" panose="0208090404030B020404" pitchFamily="18" charset="0"/>
              </a:rPr>
              <a:t>Nokia 1100</a:t>
            </a:r>
          </a:p>
        </p:txBody>
      </p:sp>
    </p:spTree>
    <p:extLst>
      <p:ext uri="{BB962C8B-B14F-4D97-AF65-F5344CB8AC3E}">
        <p14:creationId xmlns:p14="http://schemas.microsoft.com/office/powerpoint/2010/main" val="119627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FA3950-F25D-4F91-B867-0BAE53E65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15" r="282" b="6634"/>
          <a:stretch/>
        </p:blipFill>
        <p:spPr>
          <a:xfrm>
            <a:off x="1754659" y="834687"/>
            <a:ext cx="9354066" cy="51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98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26F2B97-2843-42A7-BA5A-E40FAB219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636FF5-ADCF-4A5E-814F-A701BEE5D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69616" y="-4763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179932C-521D-4BDB-BFBE-994FB4510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D8E18F6-2CB8-454C-9294-FA96C0019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8E6467F-E19D-45FE-B5BD-603B0243B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B9B9071-8125-40B1-A90C-7D264A44F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A6D480D3-BE22-4DC3-A413-CB23F1199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8EEF6C2-5576-4EA3-90C4-DC3BDC431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4" name="Freeform 44">
            <a:extLst>
              <a:ext uri="{FF2B5EF4-FFF2-40B4-BE49-F238E27FC236}">
                <a16:creationId xmlns:a16="http://schemas.microsoft.com/office/drawing/2014/main" id="{C5EA58EE-1332-4FC7-94C2-CA70E1D92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-15835"/>
            <a:ext cx="6629183" cy="6881482"/>
          </a:xfrm>
          <a:custGeom>
            <a:avLst/>
            <a:gdLst>
              <a:gd name="connsiteX0" fmla="*/ 0 w 6629183"/>
              <a:gd name="connsiteY0" fmla="*/ 0 h 6881482"/>
              <a:gd name="connsiteX1" fmla="*/ 4715716 w 6629183"/>
              <a:gd name="connsiteY1" fmla="*/ 7368 h 6881482"/>
              <a:gd name="connsiteX2" fmla="*/ 4072249 w 6629183"/>
              <a:gd name="connsiteY2" fmla="*/ 2572768 h 6881482"/>
              <a:gd name="connsiteX3" fmla="*/ 6629183 w 6629183"/>
              <a:gd name="connsiteY3" fmla="*/ 6873835 h 6881482"/>
              <a:gd name="connsiteX4" fmla="*/ 0 w 6629183"/>
              <a:gd name="connsiteY4" fmla="*/ 6881482 h 68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9183" h="6881482">
                <a:moveTo>
                  <a:pt x="0" y="0"/>
                </a:moveTo>
                <a:lnTo>
                  <a:pt x="4715716" y="7368"/>
                </a:lnTo>
                <a:lnTo>
                  <a:pt x="4072249" y="2572768"/>
                </a:lnTo>
                <a:lnTo>
                  <a:pt x="6629183" y="6873835"/>
                </a:lnTo>
                <a:lnTo>
                  <a:pt x="0" y="6881482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BD88FC-601E-43BA-A1D5-641EE5100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200" y="4069048"/>
            <a:ext cx="5220731" cy="2164510"/>
          </a:xfrm>
          <a:effectLst/>
        </p:spPr>
        <p:txBody>
          <a:bodyPr anchor="b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>
              <a:lnSpc>
                <a:spcPct val="90000"/>
              </a:lnSpc>
            </a:pPr>
            <a:r>
              <a:rPr lang="es-CO" sz="4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stA="10000" endPos="54000" dist="50800" dir="5400000" sy="-100000" algn="bl" rotWithShape="0"/>
                </a:effectLst>
                <a:latin typeface="Cooper Black" panose="0208090404030B020404" pitchFamily="18" charset="0"/>
              </a:rPr>
              <a:t>CONVERGENCIA TECNOLOGICA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B77667-A951-4D2E-B58B-E943F5B96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6" r="18961" b="-2"/>
          <a:stretch/>
        </p:blipFill>
        <p:spPr>
          <a:xfrm>
            <a:off x="8532598" y="10"/>
            <a:ext cx="3659403" cy="4602992"/>
          </a:xfrm>
          <a:custGeom>
            <a:avLst/>
            <a:gdLst>
              <a:gd name="connsiteX0" fmla="*/ 929360 w 3659403"/>
              <a:gd name="connsiteY0" fmla="*/ 0 h 4603002"/>
              <a:gd name="connsiteX1" fmla="*/ 3659403 w 3659403"/>
              <a:gd name="connsiteY1" fmla="*/ 0 h 4603002"/>
              <a:gd name="connsiteX2" fmla="*/ 3659403 w 3659403"/>
              <a:gd name="connsiteY2" fmla="*/ 4603002 h 4603002"/>
              <a:gd name="connsiteX3" fmla="*/ 0 w 3659403"/>
              <a:gd name="connsiteY3" fmla="*/ 3678455 h 460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403" h="4603002">
                <a:moveTo>
                  <a:pt x="929360" y="0"/>
                </a:moveTo>
                <a:lnTo>
                  <a:pt x="3659403" y="0"/>
                </a:lnTo>
                <a:lnTo>
                  <a:pt x="3659403" y="4603002"/>
                </a:lnTo>
                <a:lnTo>
                  <a:pt x="0" y="3678455"/>
                </a:lnTo>
                <a:close/>
              </a:path>
            </a:pathLst>
          </a:cu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786BFE-B96E-4CE3-8274-F1F474FB80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3" r="13119" b="3"/>
          <a:stretch/>
        </p:blipFill>
        <p:spPr>
          <a:xfrm>
            <a:off x="5082886" y="1"/>
            <a:ext cx="4379070" cy="3678455"/>
          </a:xfrm>
          <a:custGeom>
            <a:avLst/>
            <a:gdLst>
              <a:gd name="connsiteX0" fmla="*/ 709159 w 4379070"/>
              <a:gd name="connsiteY0" fmla="*/ 0 h 3678455"/>
              <a:gd name="connsiteX1" fmla="*/ 4379070 w 4379070"/>
              <a:gd name="connsiteY1" fmla="*/ 0 h 3678455"/>
              <a:gd name="connsiteX2" fmla="*/ 3449710 w 4379070"/>
              <a:gd name="connsiteY2" fmla="*/ 3678455 h 3678455"/>
              <a:gd name="connsiteX3" fmla="*/ 0 w 4379070"/>
              <a:gd name="connsiteY3" fmla="*/ 2806887 h 367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070" h="3678455">
                <a:moveTo>
                  <a:pt x="709159" y="0"/>
                </a:moveTo>
                <a:lnTo>
                  <a:pt x="4379070" y="0"/>
                </a:lnTo>
                <a:lnTo>
                  <a:pt x="3449710" y="3678455"/>
                </a:lnTo>
                <a:lnTo>
                  <a:pt x="0" y="2806887"/>
                </a:lnTo>
                <a:close/>
              </a:path>
            </a:pathLst>
          </a:cu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262368-39F2-4ED7-ADAC-EF0B451D29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64" b="8469"/>
          <a:stretch/>
        </p:blipFill>
        <p:spPr>
          <a:xfrm>
            <a:off x="5080788" y="2806888"/>
            <a:ext cx="7111213" cy="4051112"/>
          </a:xfrm>
          <a:custGeom>
            <a:avLst/>
            <a:gdLst>
              <a:gd name="connsiteX0" fmla="*/ 2098 w 7111213"/>
              <a:gd name="connsiteY0" fmla="*/ 0 h 4051112"/>
              <a:gd name="connsiteX1" fmla="*/ 7111213 w 7111213"/>
              <a:gd name="connsiteY1" fmla="*/ 1796115 h 4051112"/>
              <a:gd name="connsiteX2" fmla="*/ 7111213 w 7111213"/>
              <a:gd name="connsiteY2" fmla="*/ 4051112 h 4051112"/>
              <a:gd name="connsiteX3" fmla="*/ 4355968 w 7111213"/>
              <a:gd name="connsiteY3" fmla="*/ 4051112 h 4051112"/>
              <a:gd name="connsiteX4" fmla="*/ 0 w 7111213"/>
              <a:gd name="connsiteY4" fmla="*/ 8302 h 405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1213" h="4051112">
                <a:moveTo>
                  <a:pt x="2098" y="0"/>
                </a:moveTo>
                <a:lnTo>
                  <a:pt x="7111213" y="1796115"/>
                </a:lnTo>
                <a:lnTo>
                  <a:pt x="7111213" y="4051112"/>
                </a:lnTo>
                <a:lnTo>
                  <a:pt x="4355968" y="4051112"/>
                </a:lnTo>
                <a:lnTo>
                  <a:pt x="0" y="8302"/>
                </a:lnTo>
                <a:close/>
              </a:path>
            </a:pathLst>
          </a:custGeom>
        </p:spPr>
      </p:pic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1E39B86E-E3C5-45D8-BD80-0A885A71C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20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788" y="2806887"/>
            <a:ext cx="7111213" cy="17961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7">
            <a:extLst>
              <a:ext uri="{FF2B5EF4-FFF2-40B4-BE49-F238E27FC236}">
                <a16:creationId xmlns:a16="http://schemas.microsoft.com/office/drawing/2014/main" id="{FFFCCD8E-DB1F-4E21-911A-8DE93D7C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23" idx="0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532599" y="0"/>
            <a:ext cx="929359" cy="36784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4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3703" y="177831"/>
            <a:ext cx="10018713" cy="1752599"/>
          </a:xfrm>
        </p:spPr>
        <p:txBody>
          <a:bodyPr/>
          <a:lstStyle/>
          <a:p>
            <a:r>
              <a:rPr lang="es-MX" dirty="0"/>
              <a:t>¿QUÉ SON LAS TICS?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62432" y="1454331"/>
            <a:ext cx="8924169" cy="1165301"/>
          </a:xfrm>
        </p:spPr>
        <p:txBody>
          <a:bodyPr/>
          <a:lstStyle/>
          <a:p>
            <a:r>
              <a:rPr lang="es-MX" dirty="0"/>
              <a:t>Tecnologías  desarrolladas para facilitar la comunicación y la información entre los seres humanos</a:t>
            </a:r>
            <a:endParaRPr lang="en-US" dirty="0"/>
          </a:p>
        </p:txBody>
      </p:sp>
      <p:pic>
        <p:nvPicPr>
          <p:cNvPr id="1026" name="Picture 2" descr="Resultado de imagen para 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706" y="2576274"/>
            <a:ext cx="6128566" cy="408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6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3C892D-A0A4-4355-A52C-425605D24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69" y="750801"/>
            <a:ext cx="8697999" cy="5141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347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31B11-8A88-45B7-8DA3-CF6F16C2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856" y="-55181"/>
            <a:ext cx="4024286" cy="1237737"/>
          </a:xfrm>
        </p:spPr>
        <p:txBody>
          <a:bodyPr/>
          <a:lstStyle/>
          <a:p>
            <a:r>
              <a:rPr lang="es-CO" dirty="0"/>
              <a:t>MITOS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082BB2-9998-4094-96E4-5A9FD2EFC9D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81664" y="1752599"/>
            <a:ext cx="5906530" cy="46689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La navegación privada es 100% privada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5DC95E-38DD-4F5E-B973-401455AC0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61" t="6242" r="20074" b="5854"/>
          <a:stretch/>
        </p:blipFill>
        <p:spPr>
          <a:xfrm>
            <a:off x="8859794" y="986479"/>
            <a:ext cx="1581665" cy="153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7B693AE5-55AC-43E4-924C-3B93B5C7DBA1}"/>
              </a:ext>
            </a:extLst>
          </p:cNvPr>
          <p:cNvSpPr txBox="1">
            <a:spLocks/>
          </p:cNvSpPr>
          <p:nvPr/>
        </p:nvSpPr>
        <p:spPr>
          <a:xfrm>
            <a:off x="1504612" y="3262325"/>
            <a:ext cx="5906530" cy="4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La batería se tiene que descargar entera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30288B-6AC9-4F24-BD2C-93FA20DF3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957" y="2948051"/>
            <a:ext cx="2046589" cy="961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EFC01423-2272-4FC0-9B69-C8ABF1E67ABA}"/>
              </a:ext>
            </a:extLst>
          </p:cNvPr>
          <p:cNvSpPr txBox="1">
            <a:spLocks/>
          </p:cNvSpPr>
          <p:nvPr/>
        </p:nvSpPr>
        <p:spPr>
          <a:xfrm>
            <a:off x="1459598" y="4869829"/>
            <a:ext cx="6240164" cy="4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/>
              <a:t>Dormir o estar varias horas con el celular produce enfermedad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4A6D176-F556-4216-BE92-F1C460574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957" y="4512276"/>
            <a:ext cx="2101335" cy="1182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CE1D7-03A5-4F23-9374-29271461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272746"/>
          </a:xfrm>
        </p:spPr>
        <p:txBody>
          <a:bodyPr/>
          <a:lstStyle/>
          <a:p>
            <a:r>
              <a:rPr lang="es-CO" dirty="0">
                <a:ln w="0"/>
                <a:solidFill>
                  <a:schemeClr val="accent1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DESVENTAJAS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C16CA8-4C69-4D38-9707-7D3D92C675BE}"/>
              </a:ext>
            </a:extLst>
          </p:cNvPr>
          <p:cNvSpPr txBox="1"/>
          <p:nvPr/>
        </p:nvSpPr>
        <p:spPr>
          <a:xfrm>
            <a:off x="1594022" y="1383957"/>
            <a:ext cx="88968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>
                <a:latin typeface="Cooper Black" panose="0208090404030B020404" pitchFamily="18" charset="0"/>
              </a:rPr>
              <a:t>Adicción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3200" dirty="0">
              <a:latin typeface="Cooper Black" panose="0208090404030B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>
                <a:latin typeface="Cooper Black" panose="0208090404030B020404" pitchFamily="18" charset="0"/>
              </a:rPr>
              <a:t>Aislamiento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3200" dirty="0">
              <a:latin typeface="Cooper Black" panose="0208090404030B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>
                <a:latin typeface="Cooper Black" panose="0208090404030B020404" pitchFamily="18" charset="0"/>
              </a:rPr>
              <a:t>Comportamiento reprobables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3200" dirty="0">
              <a:latin typeface="Cooper Black" panose="0208090404030B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>
                <a:latin typeface="Cooper Black" panose="0208090404030B020404" pitchFamily="18" charset="0"/>
              </a:rPr>
              <a:t>Sensación de desbordamiento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3200" dirty="0">
              <a:latin typeface="Cooper Black" panose="0208090404030B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>
                <a:latin typeface="Cooper Black" panose="0208090404030B020404" pitchFamily="18" charset="0"/>
              </a:rPr>
              <a:t>Privacidad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7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BA9E46C-01C3-4248-B301-1BC2357D0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2242" r="3536"/>
          <a:stretch/>
        </p:blipFill>
        <p:spPr>
          <a:xfrm>
            <a:off x="0" y="-4763"/>
            <a:ext cx="1219198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A3EF779-83DD-4EB0-9F4C-7304381A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772C8C0C-10E0-4305-95B6-F0A11F0AD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0ACEC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D6F480D-2F2A-4E97-B196-39B35C4BF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5ACA5CB-4926-4AA1-8B0D-0A8C294D3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1FC1EC6E-AED1-4539-B157-05226499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30ACEC">
                <a:lumMod val="50000"/>
              </a:srgb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5C22045-92BD-4CA1-A655-5ADD00283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ACEC">
                <a:lumMod val="75000"/>
              </a:srgbClr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F130A56D-449A-4985-94CD-B749D51FF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98EA99F1-8157-462C-A471-8D6033962423}"/>
              </a:ext>
            </a:extLst>
          </p:cNvPr>
          <p:cNvSpPr txBox="1">
            <a:spLocks/>
          </p:cNvSpPr>
          <p:nvPr/>
        </p:nvSpPr>
        <p:spPr>
          <a:xfrm>
            <a:off x="3376912" y="647754"/>
            <a:ext cx="6965693" cy="289863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154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innerShdw blurRad="63500" dist="508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  <a:latin typeface="Berlin Sans FB Demi" panose="020E0802020502020306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67525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1771" y="465408"/>
            <a:ext cx="8911687" cy="1280890"/>
          </a:xfrm>
        </p:spPr>
        <p:txBody>
          <a:bodyPr/>
          <a:lstStyle/>
          <a:p>
            <a:pPr algn="ctr"/>
            <a:r>
              <a:rPr lang="es-MX" dirty="0"/>
              <a:t>HISTORIA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4400" y="2035630"/>
            <a:ext cx="4715691" cy="3346267"/>
          </a:xfrm>
        </p:spPr>
        <p:txBody>
          <a:bodyPr>
            <a:noAutofit/>
          </a:bodyPr>
          <a:lstStyle/>
          <a:p>
            <a:pPr algn="just"/>
            <a:r>
              <a:rPr lang="es-MX" sz="2000" dirty="0"/>
              <a:t>El ser humano siempre ha buscado herramientas para comunicarse con sus semejantes </a:t>
            </a:r>
          </a:p>
          <a:p>
            <a:pPr algn="just"/>
            <a:r>
              <a:rPr lang="es-MX" sz="2000" dirty="0"/>
              <a:t>Antiguamente se utilizaban métodos rudimentarios como el sonido de tambores o mensajes enviados a través de animales , gracias a al innovación de estos  dos inventos se creo el TELEGRAFO y el TELEFONO</a:t>
            </a:r>
            <a:endParaRPr lang="en-US" sz="2000" dirty="0"/>
          </a:p>
        </p:txBody>
      </p:sp>
      <p:pic>
        <p:nvPicPr>
          <p:cNvPr id="4" name="Imagen 3" descr="Resultado de imagen para telegrafo y celular antigu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472" y="1389289"/>
            <a:ext cx="20097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Resultado de imagen para primer telefon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10" y="4223927"/>
            <a:ext cx="2834096" cy="225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Resultado de imagen para antonio meucci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506" y="1433923"/>
            <a:ext cx="19050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Resultado de imagen para joseph henr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472" y="4064725"/>
            <a:ext cx="192532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Resultado de imagen para palomas mensajeras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81" b="92409" l="2000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40" r="4000"/>
          <a:stretch/>
        </p:blipFill>
        <p:spPr bwMode="auto">
          <a:xfrm>
            <a:off x="2158182" y="5438301"/>
            <a:ext cx="1920649" cy="13330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46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7878" y="78120"/>
            <a:ext cx="10018713" cy="881542"/>
          </a:xfrm>
        </p:spPr>
        <p:txBody>
          <a:bodyPr/>
          <a:lstStyle/>
          <a:p>
            <a:pPr algn="ctr"/>
            <a:r>
              <a:rPr lang="es-MX" dirty="0"/>
              <a:t>AÑOS 60 Y 70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33468" y="1336495"/>
            <a:ext cx="8670971" cy="609600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Se comienzan a construir las primeras computadoras, los transistores y la primera red que hoy en día es el internet gracias a la “guerra fría”</a:t>
            </a:r>
            <a:endParaRPr lang="en-US" dirty="0"/>
          </a:p>
        </p:txBody>
      </p:sp>
      <p:pic>
        <p:nvPicPr>
          <p:cNvPr id="4" name="Imagen 3" descr="Resultado de imagen para primeros computadore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85" y="2576290"/>
            <a:ext cx="4486275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Resultado de imagen para guerra fri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151" y="2576290"/>
            <a:ext cx="4598494" cy="385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68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58452" y="115831"/>
            <a:ext cx="10018713" cy="784654"/>
          </a:xfrm>
        </p:spPr>
        <p:txBody>
          <a:bodyPr/>
          <a:lstStyle/>
          <a:p>
            <a:pPr algn="ctr"/>
            <a:r>
              <a:rPr lang="es-MX" dirty="0"/>
              <a:t>AÑOS 70 Y 80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27955" y="1611086"/>
            <a:ext cx="8853851" cy="962297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Se produce un gran salto tecnológico incorporando las TICS  definitivamente, teniendo como principal característica nuevos diseños de computadores y teléfonos y su asequibilidad </a:t>
            </a:r>
            <a:endParaRPr lang="en-US" dirty="0"/>
          </a:p>
        </p:txBody>
      </p:sp>
      <p:pic>
        <p:nvPicPr>
          <p:cNvPr id="4" name="Imagen 3" descr="Resultado de imagen para primeros computadore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452" y="2827124"/>
            <a:ext cx="3690648" cy="327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Resultado de imagen para primeros telefono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52" y="2827124"/>
            <a:ext cx="5490776" cy="3274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040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343930"/>
            <a:ext cx="10018713" cy="722870"/>
          </a:xfrm>
        </p:spPr>
        <p:txBody>
          <a:bodyPr/>
          <a:lstStyle/>
          <a:p>
            <a:r>
              <a:rPr lang="es-MX" dirty="0"/>
              <a:t>AÑOS 90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9454" y="1285103"/>
            <a:ext cx="10018713" cy="1021492"/>
          </a:xfrm>
        </p:spPr>
        <p:txBody>
          <a:bodyPr/>
          <a:lstStyle/>
          <a:p>
            <a:r>
              <a:rPr lang="es-MX" dirty="0"/>
              <a:t>Se dio un impulso mas a las </a:t>
            </a:r>
            <a:r>
              <a:rPr lang="es-MX" dirty="0" err="1"/>
              <a:t>TICs</a:t>
            </a:r>
            <a:r>
              <a:rPr lang="es-MX" dirty="0"/>
              <a:t> por parte de la </a:t>
            </a:r>
            <a:r>
              <a:rPr lang="es-MX" dirty="0" err="1"/>
              <a:t>world</a:t>
            </a:r>
            <a:r>
              <a:rPr lang="es-MX" dirty="0"/>
              <a:t> </a:t>
            </a:r>
            <a:r>
              <a:rPr lang="es-MX" dirty="0" err="1"/>
              <a:t>wide</a:t>
            </a:r>
            <a:r>
              <a:rPr lang="es-MX" dirty="0"/>
              <a:t> web y también se le atribuye a las mejoras técnicas de algunos dispositivos </a:t>
            </a:r>
            <a:endParaRPr lang="en-US" dirty="0"/>
          </a:p>
        </p:txBody>
      </p:sp>
      <p:pic>
        <p:nvPicPr>
          <p:cNvPr id="4" name="Imagen 3" descr="Resultado de imagen para celular 90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0" y="3008812"/>
            <a:ext cx="48387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Resultado de imagen para computador 90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3008812"/>
            <a:ext cx="4289266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165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185928"/>
            <a:ext cx="10018713" cy="1752599"/>
          </a:xfrm>
        </p:spPr>
        <p:txBody>
          <a:bodyPr/>
          <a:lstStyle/>
          <a:p>
            <a:r>
              <a:rPr lang="es-CO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TIC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90" y="1938527"/>
            <a:ext cx="2040501" cy="1583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68" y="1933408"/>
            <a:ext cx="2104933" cy="157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278" y="1933185"/>
            <a:ext cx="2379746" cy="158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295334" y="3837433"/>
            <a:ext cx="2069657" cy="5273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Almacenar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191668" y="3837433"/>
            <a:ext cx="2069657" cy="5273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Procesar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330981" y="3837433"/>
            <a:ext cx="2069657" cy="527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Transmitir</a:t>
            </a:r>
          </a:p>
        </p:txBody>
      </p:sp>
      <p:cxnSp>
        <p:nvCxnSpPr>
          <p:cNvPr id="11" name="Conector recto de flecha 10"/>
          <p:cNvCxnSpPr>
            <a:stCxn id="7" idx="2"/>
          </p:cNvCxnSpPr>
          <p:nvPr/>
        </p:nvCxnSpPr>
        <p:spPr>
          <a:xfrm>
            <a:off x="2330163" y="4364737"/>
            <a:ext cx="2302797" cy="1158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9" idx="2"/>
          </p:cNvCxnSpPr>
          <p:nvPr/>
        </p:nvCxnSpPr>
        <p:spPr>
          <a:xfrm flipH="1">
            <a:off x="7744687" y="4364737"/>
            <a:ext cx="2621123" cy="1158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8" idx="2"/>
          </p:cNvCxnSpPr>
          <p:nvPr/>
        </p:nvCxnSpPr>
        <p:spPr>
          <a:xfrm flipH="1">
            <a:off x="6226496" y="4364737"/>
            <a:ext cx="1" cy="791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0" r="22358"/>
          <a:stretch/>
        </p:blipFill>
        <p:spPr>
          <a:xfrm>
            <a:off x="5947867" y="6009053"/>
            <a:ext cx="428220" cy="813758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34" y="5343669"/>
            <a:ext cx="1158928" cy="665384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26" y="5355190"/>
            <a:ext cx="1184225" cy="66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49EB0-441D-41BB-B08F-08C686B2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6" y="331304"/>
            <a:ext cx="9482583" cy="3790121"/>
          </a:xfrm>
        </p:spPr>
        <p:txBody>
          <a:bodyPr>
            <a:noAutofit/>
          </a:bodyPr>
          <a:lstStyle/>
          <a:p>
            <a:r>
              <a:rPr lang="es-CO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LENGUAJE BINARIO</a:t>
            </a:r>
          </a:p>
        </p:txBody>
      </p:sp>
      <p:pic>
        <p:nvPicPr>
          <p:cNvPr id="4" name="Bits y Bytes explicados en 2 minutos ⏰">
            <a:hlinkClick r:id="" action="ppaction://media"/>
            <a:extLst>
              <a:ext uri="{FF2B5EF4-FFF2-40B4-BE49-F238E27FC236}">
                <a16:creationId xmlns:a16="http://schemas.microsoft.com/office/drawing/2014/main" id="{8326C0AE-21C5-4B5F-8443-81B5BF815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1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8182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FB7D3-FB01-497D-8284-8ED7A537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51" y="434010"/>
            <a:ext cx="4969498" cy="864704"/>
          </a:xfrm>
        </p:spPr>
        <p:txBody>
          <a:bodyPr>
            <a:normAutofit fontScale="90000"/>
          </a:bodyPr>
          <a:lstStyle/>
          <a:p>
            <a:r>
              <a:rPr lang="es-CO" b="1" dirty="0">
                <a:ln w="22225">
                  <a:solidFill>
                    <a:schemeClr val="tx1"/>
                  </a:solidFill>
                  <a:prstDash val="soli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INTERPRETACIÓN DEL CODIGO ASCII</a:t>
            </a:r>
            <a:r>
              <a:rPr lang="es-CO" b="1" dirty="0">
                <a:ln w="22225">
                  <a:solidFill>
                    <a:schemeClr val="tx1"/>
                  </a:solidFill>
                  <a:prstDash val="solid"/>
                </a:ln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F2176E-9CBE-4924-95E5-B93073108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" t="5939" r="1258" b="2888"/>
          <a:stretch/>
        </p:blipFill>
        <p:spPr>
          <a:xfrm>
            <a:off x="2146849" y="1457392"/>
            <a:ext cx="8666923" cy="49665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9130EC5-98A8-433F-9312-2A2D6AF74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9" t="29372" r="4279" b="38743"/>
          <a:stretch/>
        </p:blipFill>
        <p:spPr>
          <a:xfrm>
            <a:off x="1954624" y="2826430"/>
            <a:ext cx="9051371" cy="177794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788C05E-3E4C-4F9D-97E4-A46FA2163F06}"/>
              </a:ext>
            </a:extLst>
          </p:cNvPr>
          <p:cNvSpPr txBox="1"/>
          <p:nvPr/>
        </p:nvSpPr>
        <p:spPr>
          <a:xfrm>
            <a:off x="3472282" y="3557368"/>
            <a:ext cx="56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lgerian" panose="04020705040A02060702" pitchFamily="82" charset="0"/>
                <a:cs typeface="Arabic Typesetting" panose="03020402040406030203" pitchFamily="66" charset="-78"/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B7BCF92-94AC-40DE-B800-22622DAF6F6B}"/>
              </a:ext>
            </a:extLst>
          </p:cNvPr>
          <p:cNvSpPr txBox="1"/>
          <p:nvPr/>
        </p:nvSpPr>
        <p:spPr>
          <a:xfrm>
            <a:off x="10045151" y="3479356"/>
            <a:ext cx="56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lgerian" panose="04020705040A02060702" pitchFamily="82" charset="0"/>
                <a:cs typeface="Arabic Typesetting" panose="03020402040406030203" pitchFamily="66" charset="-78"/>
              </a:rPr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CAE333-681A-4699-8749-7E8257FE14AC}"/>
              </a:ext>
            </a:extLst>
          </p:cNvPr>
          <p:cNvSpPr txBox="1"/>
          <p:nvPr/>
        </p:nvSpPr>
        <p:spPr>
          <a:xfrm>
            <a:off x="2395388" y="3557368"/>
            <a:ext cx="56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lgerian" panose="04020705040A02060702" pitchFamily="82" charset="0"/>
                <a:cs typeface="Arabic Typesetting" panose="03020402040406030203" pitchFamily="66" charset="-78"/>
              </a:rPr>
              <a:t>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253D5E-54AE-4C23-9503-9B0983696788}"/>
              </a:ext>
            </a:extLst>
          </p:cNvPr>
          <p:cNvSpPr txBox="1"/>
          <p:nvPr/>
        </p:nvSpPr>
        <p:spPr>
          <a:xfrm>
            <a:off x="6713867" y="3553376"/>
            <a:ext cx="56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lgerian" panose="04020705040A02060702" pitchFamily="82" charset="0"/>
                <a:cs typeface="Arabic Typesetting" panose="03020402040406030203" pitchFamily="66" charset="-78"/>
              </a:rPr>
              <a:t>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211FA8-C3D5-43DC-A8B8-AEE7A07314FD}"/>
              </a:ext>
            </a:extLst>
          </p:cNvPr>
          <p:cNvSpPr txBox="1"/>
          <p:nvPr/>
        </p:nvSpPr>
        <p:spPr>
          <a:xfrm>
            <a:off x="5701781" y="3550082"/>
            <a:ext cx="56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lgerian" panose="04020705040A02060702" pitchFamily="82" charset="0"/>
                <a:cs typeface="Arabic Typesetting" panose="03020402040406030203" pitchFamily="66" charset="-78"/>
              </a:rPr>
              <a:t>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2F8E43-A6B7-49A7-B8AB-39F0A39CE103}"/>
              </a:ext>
            </a:extLst>
          </p:cNvPr>
          <p:cNvSpPr txBox="1"/>
          <p:nvPr/>
        </p:nvSpPr>
        <p:spPr>
          <a:xfrm>
            <a:off x="4613560" y="3550082"/>
            <a:ext cx="56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lgerian" panose="04020705040A02060702" pitchFamily="82" charset="0"/>
                <a:cs typeface="Arabic Typesetting" panose="03020402040406030203" pitchFamily="66" charset="-78"/>
              </a:rPr>
              <a:t>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C8ABE0A-9309-48FD-B64F-61EFE0FB7039}"/>
              </a:ext>
            </a:extLst>
          </p:cNvPr>
          <p:cNvSpPr txBox="1"/>
          <p:nvPr/>
        </p:nvSpPr>
        <p:spPr>
          <a:xfrm>
            <a:off x="7822065" y="3550082"/>
            <a:ext cx="56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lgerian" panose="04020705040A02060702" pitchFamily="82" charset="0"/>
                <a:cs typeface="Arabic Typesetting" panose="03020402040406030203" pitchFamily="66" charset="-78"/>
              </a:rPr>
              <a:t>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9C753D-E0F9-4240-BDA7-39DC753A8564}"/>
              </a:ext>
            </a:extLst>
          </p:cNvPr>
          <p:cNvSpPr txBox="1"/>
          <p:nvPr/>
        </p:nvSpPr>
        <p:spPr>
          <a:xfrm>
            <a:off x="8920424" y="3550082"/>
            <a:ext cx="56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lgerian" panose="04020705040A02060702" pitchFamily="82" charset="0"/>
                <a:cs typeface="Arabic Typesetting" panose="03020402040406030203" pitchFamily="66" charset="-78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2138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283</Words>
  <Application>Microsoft Office PowerPoint</Application>
  <PresentationFormat>Panorámica</PresentationFormat>
  <Paragraphs>80</Paragraphs>
  <Slides>23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Aharoni</vt:lpstr>
      <vt:lpstr>Algerian</vt:lpstr>
      <vt:lpstr>Aparajita</vt:lpstr>
      <vt:lpstr>Arabic Typesetting</vt:lpstr>
      <vt:lpstr>Arial</vt:lpstr>
      <vt:lpstr>Arial Black</vt:lpstr>
      <vt:lpstr>Berlin Sans FB Demi</vt:lpstr>
      <vt:lpstr>Cooper Black</vt:lpstr>
      <vt:lpstr>Corbel</vt:lpstr>
      <vt:lpstr>Parallax</vt:lpstr>
      <vt:lpstr>TECNOLOGÍA DE LA INFORMACIÓN Y COMUNICACIÓN (TIC)</vt:lpstr>
      <vt:lpstr>¿QUÉ SON LAS TICS?</vt:lpstr>
      <vt:lpstr>HISTORIA </vt:lpstr>
      <vt:lpstr>AÑOS 60 Y 70</vt:lpstr>
      <vt:lpstr>AÑOS 70 Y 80</vt:lpstr>
      <vt:lpstr>AÑOS 90</vt:lpstr>
      <vt:lpstr>TIC</vt:lpstr>
      <vt:lpstr>LENGUAJE BINARIO</vt:lpstr>
      <vt:lpstr>INTERPRETACIÓN DEL CODIGO ASCII </vt:lpstr>
      <vt:lpstr>INTERNET</vt:lpstr>
      <vt:lpstr>ARPANET</vt:lpstr>
      <vt:lpstr>ARPANET</vt:lpstr>
      <vt:lpstr>ARPANET</vt:lpstr>
      <vt:lpstr>World Wide Web</vt:lpstr>
      <vt:lpstr>Presentación de PowerPoint</vt:lpstr>
      <vt:lpstr>Presentación de PowerPoint</vt:lpstr>
      <vt:lpstr>CELULARES</vt:lpstr>
      <vt:lpstr>Presentación de PowerPoint</vt:lpstr>
      <vt:lpstr>CONVERGENCIA TECNOLOGICA</vt:lpstr>
      <vt:lpstr>Presentación de PowerPoint</vt:lpstr>
      <vt:lpstr>MITOS</vt:lpstr>
      <vt:lpstr>DESVENTAJAS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TECNOLOGÍA DE LA INFORMACIÓN Y COMUNICACIÓN (TIC)</dc:title>
  <dc:creator>sebastian vega</dc:creator>
  <cp:lastModifiedBy>sebastian vega</cp:lastModifiedBy>
  <cp:revision>1</cp:revision>
  <dcterms:created xsi:type="dcterms:W3CDTF">2019-05-27T03:58:38Z</dcterms:created>
  <dcterms:modified xsi:type="dcterms:W3CDTF">2019-05-27T04:04:46Z</dcterms:modified>
</cp:coreProperties>
</file>